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  <p:sldMasterId id="2147483660" r:id="rId2"/>
    <p:sldMasterId id="2147483672" r:id="rId3"/>
    <p:sldMasterId id="2147483674" r:id="rId4"/>
  </p:sldMasterIdLst>
  <p:notesMasterIdLst>
    <p:notesMasterId r:id="rId47"/>
  </p:notesMasterIdLst>
  <p:handoutMasterIdLst>
    <p:handoutMasterId r:id="rId48"/>
  </p:handoutMasterIdLst>
  <p:sldIdLst>
    <p:sldId id="276" r:id="rId5"/>
    <p:sldId id="261" r:id="rId6"/>
    <p:sldId id="308" r:id="rId7"/>
    <p:sldId id="281" r:id="rId8"/>
    <p:sldId id="300" r:id="rId9"/>
    <p:sldId id="258" r:id="rId10"/>
    <p:sldId id="259" r:id="rId11"/>
    <p:sldId id="298" r:id="rId12"/>
    <p:sldId id="260" r:id="rId13"/>
    <p:sldId id="299" r:id="rId14"/>
    <p:sldId id="273" r:id="rId15"/>
    <p:sldId id="294" r:id="rId16"/>
    <p:sldId id="274" r:id="rId17"/>
    <p:sldId id="301" r:id="rId18"/>
    <p:sldId id="282" r:id="rId19"/>
    <p:sldId id="297" r:id="rId20"/>
    <p:sldId id="306" r:id="rId21"/>
    <p:sldId id="267" r:id="rId22"/>
    <p:sldId id="268" r:id="rId23"/>
    <p:sldId id="283" r:id="rId24"/>
    <p:sldId id="270" r:id="rId25"/>
    <p:sldId id="271" r:id="rId26"/>
    <p:sldId id="272" r:id="rId27"/>
    <p:sldId id="256" r:id="rId28"/>
    <p:sldId id="318" r:id="rId29"/>
    <p:sldId id="290" r:id="rId30"/>
    <p:sldId id="309" r:id="rId31"/>
    <p:sldId id="310" r:id="rId32"/>
    <p:sldId id="275" r:id="rId33"/>
    <p:sldId id="311" r:id="rId34"/>
    <p:sldId id="312" r:id="rId35"/>
    <p:sldId id="296" r:id="rId36"/>
    <p:sldId id="293" r:id="rId37"/>
    <p:sldId id="319" r:id="rId38"/>
    <p:sldId id="316" r:id="rId39"/>
    <p:sldId id="257" r:id="rId40"/>
    <p:sldId id="313" r:id="rId41"/>
    <p:sldId id="314" r:id="rId42"/>
    <p:sldId id="315" r:id="rId43"/>
    <p:sldId id="291" r:id="rId44"/>
    <p:sldId id="302" r:id="rId45"/>
    <p:sldId id="304" r:id="rId46"/>
  </p:sldIdLst>
  <p:sldSz cx="18288000" cy="10287000"/>
  <p:notesSz cx="6735763" cy="9866313"/>
  <p:embeddedFontLst>
    <p:embeddedFont>
      <p:font typeface="Aptos Narrow" panose="020B0004020202020204" pitchFamily="34" charset="0"/>
      <p:regular r:id="rId49"/>
      <p:bold r:id="rId50"/>
      <p:italic r:id="rId51"/>
      <p:boldItalic r:id="rId52"/>
    </p:embeddedFont>
    <p:embeddedFont>
      <p:font typeface="Arial Black" panose="020B0A04020102020204" pitchFamily="34" charset="0"/>
      <p:bold r:id="rId53"/>
    </p:embeddedFont>
    <p:embeddedFont>
      <p:font typeface="Arial Bold" panose="020B0604020202020204" charset="0"/>
      <p:regular r:id="rId54"/>
    </p:embeddedFont>
    <p:embeddedFont>
      <p:font typeface="Martel Heavy" panose="020B0604020202020204" charset="0"/>
      <p:regular r:id="rId5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4D99"/>
    <a:srgbClr val="FFCC66"/>
    <a:srgbClr val="EAEAEA"/>
    <a:srgbClr val="DDDDDD"/>
    <a:srgbClr val="D0D8E8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46211A-928E-4959-972E-DB425660E532}" v="1" dt="2026-06-05T08:55:20.3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Közepesen sötét stílus 2 – 5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Téma alapján készült stílus 1 – 5. jelölőszín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Téma alapján készült stílus 2 – 1. jelölőszín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15" autoAdjust="0"/>
  </p:normalViewPr>
  <p:slideViewPr>
    <p:cSldViewPr snapToGrid="0">
      <p:cViewPr varScale="1">
        <p:scale>
          <a:sx n="63" d="100"/>
          <a:sy n="63" d="100"/>
        </p:scale>
        <p:origin x="111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font" Target="fonts/font5.fntdata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microsoft.com/office/2015/10/relationships/revisionInfo" Target="revisionInfo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handoutMaster" Target="handoutMasters/handoutMaster1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font" Target="fonts/font3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1.fntdata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font" Target="fonts/font4.fntdata"/><Relationship Id="rId60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lmár Attila" userId="14949694-b7e0-4346-8ad0-1c8f2ba5e183" providerId="ADAL" clId="{4F4DB847-C186-41C0-8E6C-EDF50CAB61DC}"/>
    <pc:docChg chg="modSld">
      <pc:chgData name="Kalmár Attila" userId="14949694-b7e0-4346-8ad0-1c8f2ba5e183" providerId="ADAL" clId="{4F4DB847-C186-41C0-8E6C-EDF50CAB61DC}" dt="2026-06-05T08:55:06.948" v="82" actId="20577"/>
      <pc:docMkLst>
        <pc:docMk/>
      </pc:docMkLst>
      <pc:sldChg chg="modSp mod">
        <pc:chgData name="Kalmár Attila" userId="14949694-b7e0-4346-8ad0-1c8f2ba5e183" providerId="ADAL" clId="{4F4DB847-C186-41C0-8E6C-EDF50CAB61DC}" dt="2026-06-05T08:55:06.948" v="82" actId="20577"/>
        <pc:sldMkLst>
          <pc:docMk/>
          <pc:sldMk cId="174542034" sldId="319"/>
        </pc:sldMkLst>
        <pc:spChg chg="mod">
          <ac:chgData name="Kalmár Attila" userId="14949694-b7e0-4346-8ad0-1c8f2ba5e183" providerId="ADAL" clId="{4F4DB847-C186-41C0-8E6C-EDF50CAB61DC}" dt="2026-06-05T08:55:06.948" v="82" actId="20577"/>
          <ac:spMkLst>
            <pc:docMk/>
            <pc:sldMk cId="174542034" sldId="319"/>
            <ac:spMk id="4" creationId="{35B7ED13-27AC-F926-288A-07FC3D31459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id="{E9D6FC6C-0AB9-22B8-69A2-E6B3AE9357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6B72C912-DEA7-EDEB-BB0B-56BE49ED47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22180-7C71-48D1-8630-E3EF05F1CED1}" type="datetimeFigureOut">
              <a:rPr lang="hu-HU" smtClean="0"/>
              <a:t>2026. 06. 05.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25A352D1-3330-435A-134F-68A2C357F32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AA90EC48-23B9-95BA-D35A-5161C411837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A2FD24-541A-41DF-8881-793E4C6D657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7359725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3F399-D745-425B-961E-DA9521B203F9}" type="datetimeFigureOut">
              <a:rPr lang="hu-HU" smtClean="0"/>
              <a:t>2026. 06. 05.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4B154-2C22-4D7E-BB12-5B04F73DEBC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515287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9AA2A-4211-F8FF-9252-B28214586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E4D12526-4592-C686-6D25-A39AE65D64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E5D4F6D6-740C-7939-F108-C65870989B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3FA10BD2-BDD3-FD68-2E90-67A2972424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B4B154-2C22-4D7E-BB12-5B04F73DEBCC}" type="slidenum">
              <a:rPr lang="hu-HU" smtClean="0"/>
              <a:t>4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BA56342-1B33-878C-6470-603EA99BE94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37573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0FD6EE-2702-B1F4-15AD-3484D6EA6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FFBD08F5-49EA-DB4E-6616-E68C4E2AF9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5F73FC1F-E949-DB94-5E76-F34273BBB9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6CB590D1-6423-D074-C6E0-F28BD19AFC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B4B154-2C22-4D7E-BB12-5B04F73DEBCC}" type="slidenum">
              <a:rPr lang="hu-HU" smtClean="0"/>
              <a:t>5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781FFA79-66EE-B97E-7881-4DF21FA0952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84822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A5116-A6C7-074E-034E-B9D87178A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2FDEFF6B-F685-62DA-BBDA-CE40DDFD70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0A8DC719-0F91-9D35-6558-460F44DB51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835A065-EB1A-AE3D-073B-47ABBE47E9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B4B154-2C22-4D7E-BB12-5B04F73DEBCC}" type="slidenum">
              <a:rPr lang="hu-HU" smtClean="0"/>
              <a:t>20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770AD03-1401-6BB3-116E-20AE2677252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70751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6E45A-94C3-8A50-84BA-E50E54FD8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B2E589D6-C6E6-FB6C-7E88-8CA9116D54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B3734BD2-0E9D-A941-E31A-EC5C357B89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E1B7CC36-FB0D-612B-61E7-B6F4EDF0BC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5755D2-224B-413E-A2BB-FCED3A728DFC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039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BAC4-80B4-41EC-8446-2E2F5E1D7219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0EE38-CA73-4536-A435-21B12578EAD4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2BB54-46C9-4EDA-8570-888940D43C6E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BD08F-287D-41CF-AB05-B350437914E6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634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199AD-A9E8-4BBE-B44F-1301D0BDEF6A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533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774-1FB3-4541-9A2A-0A88FFA11178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4906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09B20-25E5-4BA8-881B-7EC89A1C1041}" type="datetime1">
              <a:rPr lang="en-US" smtClean="0"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625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903B8-3006-4C96-8A00-E79A72FC67D5}" type="datetime1">
              <a:rPr lang="en-US" smtClean="0"/>
              <a:t>6/5/2026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98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E96B4-62F6-4871-BE6B-DD3E3F6818B3}" type="datetime1">
              <a:rPr lang="en-US" smtClean="0"/>
              <a:t>6/5/2026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395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0553D-D129-4ED7-9BF5-A29A42C7BC8E}" type="datetime1">
              <a:rPr lang="en-US" smtClean="0"/>
              <a:t>6/5/2026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1165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DB78C-819E-43BB-9BE7-BF8C9F70EA4F}" type="datetime1">
              <a:rPr lang="en-US" smtClean="0"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743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84FB0-6767-4ACC-8BC3-B1FB39FCAF60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8EDE4-AE64-41EA-A071-25BD1DB47665}" type="datetime1">
              <a:rPr lang="en-US" smtClean="0"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9716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16293-1159-47B2-8050-B84F5372B878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3985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444BE-412E-4009-B789-334D6917857D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6472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837275-B4DD-4448-A8BC-3AFF7686D030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6/5/2026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70002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09E9-582C-4F51-B14D-101746B9AD39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096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0ADA-2CCD-47E5-8CDB-A8F02C500F28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2974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D669F-17F5-420D-965E-1B501F076771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1944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44991-D2C3-4758-BBC6-DEF0C2837F45}" type="datetime1">
              <a:rPr lang="en-US" smtClean="0"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1788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E69DC-3E6A-4BC7-A071-2F1FF76C53C9}" type="datetime1">
              <a:rPr lang="en-US" smtClean="0"/>
              <a:t>6/5/2026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6969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DCBD7-2F7E-44A8-A820-6749323993BC}" type="datetime1">
              <a:rPr lang="en-US" smtClean="0"/>
              <a:t>6/5/2026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138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7E291-5746-43DD-BF3D-DF71D120E9C5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D322E-3E39-43EC-93F9-CA750D9649A4}" type="datetime1">
              <a:rPr lang="en-US" smtClean="0"/>
              <a:t>6/5/2026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2604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6568-483C-4E0F-BC2B-FD5F98625AF7}" type="datetime1">
              <a:rPr lang="en-US" smtClean="0"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4161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1435E-5631-4E3C-AB96-20A46053A64E}" type="datetime1">
              <a:rPr lang="en-US" smtClean="0"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1672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B6F83-A543-4AD4-B4B6-1240F04CEE14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2958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801EB-026F-4451-8498-80C92DCB0F46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823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5282D-1037-48E4-B167-D60657E5C2A2}" type="datetime1">
              <a:rPr lang="en-US" smtClean="0"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E4970-C3C5-4A5B-93A1-EED02DEAB002}" type="datetime1">
              <a:rPr lang="en-US" smtClean="0"/>
              <a:t>6/5/2026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654C3-F547-4B6D-9FAE-8ECA699E8477}" type="datetime1">
              <a:rPr lang="en-US" smtClean="0"/>
              <a:t>6/5/2026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73BF-162A-4F15-A640-20B443B99DBE}" type="datetime1">
              <a:rPr lang="en-US" smtClean="0"/>
              <a:t>6/5/2026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8B3EE-029E-4CDC-BB17-7CCDAD6A8441}" type="datetime1">
              <a:rPr lang="en-US" smtClean="0"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89DA2-A2CB-458E-9EDE-CB39049DB405}" type="datetime1">
              <a:rPr lang="en-US" smtClean="0"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3149-7152-4CB2-B1CE-743032898B5C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D88A8-0C83-4ECD-98A1-20D57B181B68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702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75278-494F-42F4-B7B8-7ED46BB0D54D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779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E5955-E662-4D4B-9087-4906924BFC78}" type="datetime1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389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499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5663"/>
            </a:stretch>
          </a:blipFill>
        </p:spPr>
        <p:txBody>
          <a:bodyPr/>
          <a:lstStyle/>
          <a:p>
            <a:endParaRPr lang="hu-HU"/>
          </a:p>
        </p:txBody>
      </p:sp>
      <p:sp>
        <p:nvSpPr>
          <p:cNvPr id="7" name="TextBox 7"/>
          <p:cNvSpPr txBox="1"/>
          <p:nvPr/>
        </p:nvSpPr>
        <p:spPr>
          <a:xfrm>
            <a:off x="3178363" y="2730083"/>
            <a:ext cx="11931274" cy="3077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hu-HU" sz="5000" dirty="0">
                <a:solidFill>
                  <a:srgbClr val="FFDF8E"/>
                </a:solidFill>
                <a:latin typeface="Arial Black" panose="020B0A04020102020204" pitchFamily="34" charset="0"/>
                <a:cs typeface="Martel Heavy" panose="020B0604020202020204" charset="-18"/>
              </a:rPr>
              <a:t>EVIN Nonprofit Zrt.</a:t>
            </a:r>
            <a:r>
              <a:rPr lang="en-US" sz="5000" dirty="0">
                <a:solidFill>
                  <a:srgbClr val="FFFFFF"/>
                </a:solidFill>
                <a:latin typeface="Arial Black" panose="020B0A04020102020204" pitchFamily="34" charset="0"/>
              </a:rPr>
              <a:t> </a:t>
            </a:r>
            <a:endParaRPr lang="hu-HU" sz="5000" dirty="0">
              <a:solidFill>
                <a:srgbClr val="FFFFFF"/>
              </a:solidFill>
              <a:latin typeface="Arial Black" panose="020B0A04020102020204" pitchFamily="34" charset="0"/>
            </a:endParaRPr>
          </a:p>
          <a:p>
            <a:pPr algn="ctr"/>
            <a:r>
              <a:rPr lang="hu-HU" sz="5000" dirty="0">
                <a:solidFill>
                  <a:srgbClr val="FFDF8E"/>
                </a:solidFill>
                <a:latin typeface="Arial Black" panose="020B0A04020102020204" pitchFamily="34" charset="0"/>
              </a:rPr>
              <a:t>2026. I. negyedéves beszámoló</a:t>
            </a:r>
          </a:p>
          <a:p>
            <a:pPr algn="ctr"/>
            <a:r>
              <a:rPr lang="hu-HU" sz="5000" dirty="0">
                <a:solidFill>
                  <a:srgbClr val="FFDF8E"/>
                </a:solidFill>
                <a:latin typeface="Arial Black" panose="020B0A04020102020204" pitchFamily="34" charset="0"/>
              </a:rPr>
              <a:t>a Társaság közszolgáltatási tevékenységéről</a:t>
            </a:r>
            <a:endParaRPr lang="en-US" sz="5000" dirty="0">
              <a:solidFill>
                <a:srgbClr val="FFDF8E"/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Kép 10" descr="A képen Betűtípus, szöveg, Grafika, képernyőkép látható&#10;&#10;Automatikusan generált leírás">
            <a:extLst>
              <a:ext uri="{FF2B5EF4-FFF2-40B4-BE49-F238E27FC236}">
                <a16:creationId xmlns:a16="http://schemas.microsoft.com/office/drawing/2014/main" id="{CA6A5F40-252D-4559-46AA-B07D05F356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2836"/>
            <a:ext cx="3505200" cy="1204514"/>
          </a:xfrm>
          <a:prstGeom prst="rect">
            <a:avLst/>
          </a:prstGeom>
        </p:spPr>
      </p:pic>
      <p:sp>
        <p:nvSpPr>
          <p:cNvPr id="10" name="Dia számának helye 9">
            <a:extLst>
              <a:ext uri="{FF2B5EF4-FFF2-40B4-BE49-F238E27FC236}">
                <a16:creationId xmlns:a16="http://schemas.microsoft.com/office/drawing/2014/main" id="{61E13E66-7EB9-4D8C-48D2-449D18165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96200" y="9486900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E17951-599F-B1E1-7010-65690F81C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67EB7459-C7F2-713B-7A52-3991FAA986CD}"/>
              </a:ext>
            </a:extLst>
          </p:cNvPr>
          <p:cNvSpPr txBox="1"/>
          <p:nvPr/>
        </p:nvSpPr>
        <p:spPr>
          <a:xfrm>
            <a:off x="5402646" y="119655"/>
            <a:ext cx="12290110" cy="14816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8880"/>
              </a:lnSpc>
              <a:defRPr sz="5400">
                <a:solidFill>
                  <a:srgbClr val="FFFFFF"/>
                </a:solidFill>
                <a:latin typeface="Arial Black" panose="020B0A040201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Ingatlanok értékesítése </a:t>
            </a:r>
          </a:p>
          <a:p>
            <a:pPr marL="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2026 I. negyedév</a:t>
            </a:r>
          </a:p>
        </p:txBody>
      </p:sp>
      <p:pic>
        <p:nvPicPr>
          <p:cNvPr id="9" name="Kép 8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72BDCA7F-F49E-F75F-E3AD-EBDADA41D0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00" y="9184400"/>
            <a:ext cx="3138556" cy="757400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F10BA64F-E2D9-5CDF-E923-C0EAD513EE67}"/>
              </a:ext>
            </a:extLst>
          </p:cNvPr>
          <p:cNvSpPr txBox="1"/>
          <p:nvPr/>
        </p:nvSpPr>
        <p:spPr>
          <a:xfrm>
            <a:off x="4900374" y="1797621"/>
            <a:ext cx="12430642" cy="7048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Bérlős lakások értékesítése:</a:t>
            </a:r>
          </a:p>
          <a:p>
            <a:endParaRPr lang="hu-HU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hu-H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PKB az 58/2026. (I.26.) számú határozatával 26 db lakás vonatkozásában jóváhagyta a vételárat és engedélyezte az eladási ajánlatok bérlők részére történő kiküldését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hu-H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PKB 2026.04.27-i ülésére 41 db lakás célú ingatlan bérlők részére történő értékesítésére tettünk javaslatot a vételár jóváhagyása és az eladási ajánlat bérlők részére történő kiküldése vonatkozásában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hu-H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PKB 2026.04.27-i ülésére 2 db lakás elidegenítésével összefüggésben benyújtott bérlői ellenajánlatok elbírálása kapcsán ellenajánlatok elutasítására tettünk javaslatot </a:t>
            </a:r>
          </a:p>
          <a:p>
            <a:endParaRPr lang="hu-H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PKB az 58/2026. (I.26.) számú határozatában foglaltak alapján az eladási ajánlatokat kiküldtük a bérlők részére. Az általunk kiküldött 26 db eladási ajánlatra 8 bérlőtől érkezett válasz, ezek közül 6 db az eladási ajánlatban foglalt vételárat elfogadó vételi nyilatkozat, a további 2 db pedig ellenajánlat. 3 bérlő egyösszegű kifizetést vállalt, 1 bérlő banki hitellel történő kifizetést, és 2 bérlő részletfizetést választott kifizetési módként. </a:t>
            </a:r>
          </a:p>
          <a:p>
            <a:pPr algn="just"/>
            <a:endParaRPr lang="hu-H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1072 Budapest, Dob utca 4. fsz. 3. szám alatt található szám alatt található, 36 m2 alapterületű lakás vonatkozásában az 58/2026. (I.26.) számú PKB határozat alapján 34.425.000 Ft összegben jóváhagyott vételáron 2026.04.16. napján adásvételi szerződést kötöttünk a lakás bérlőjével.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7E56C5E-F538-E11C-AE2D-DA1465B24E0B}"/>
              </a:ext>
            </a:extLst>
          </p:cNvPr>
          <p:cNvGrpSpPr>
            <a:grpSpLocks noChangeAspect="1"/>
          </p:cNvGrpSpPr>
          <p:nvPr/>
        </p:nvGrpSpPr>
        <p:grpSpPr>
          <a:xfrm>
            <a:off x="-442844" y="-1028700"/>
            <a:ext cx="5071995" cy="11963400"/>
            <a:chOff x="2084235" y="-408558"/>
            <a:chExt cx="4265765" cy="10061732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E641E4D3-6F4C-35E4-EA14-1A2D8D5323D4}"/>
                </a:ext>
              </a:extLst>
            </p:cNvPr>
            <p:cNvSpPr/>
            <p:nvPr/>
          </p:nvSpPr>
          <p:spPr>
            <a:xfrm>
              <a:off x="2084235" y="-408558"/>
              <a:ext cx="4265765" cy="10061732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130989" t="8280" r="-103734" b="-1056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92839B84-8803-2383-6C32-813BDE41F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7026" y="9380537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135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5476063" y="195954"/>
            <a:ext cx="11254379" cy="29492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8880"/>
              </a:lnSpc>
              <a:defRPr sz="5400">
                <a:solidFill>
                  <a:srgbClr val="FFFFFF"/>
                </a:solidFill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800" dirty="0"/>
              <a:t>Ingatlanok értékesítése </a:t>
            </a:r>
          </a:p>
          <a:p>
            <a:pPr algn="ctr">
              <a:lnSpc>
                <a:spcPts val="6000"/>
              </a:lnSpc>
            </a:pPr>
            <a:r>
              <a:rPr lang="hu-HU" sz="4000" dirty="0"/>
              <a:t>2026. I. negyedév </a:t>
            </a:r>
          </a:p>
          <a:p>
            <a:endParaRPr lang="en-US" dirty="0"/>
          </a:p>
        </p:txBody>
      </p:sp>
      <p:pic>
        <p:nvPicPr>
          <p:cNvPr id="9" name="Kép 8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A8EA42B6-52F9-70C2-7A2C-6FF406CADD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00" y="9184400"/>
            <a:ext cx="3138556" cy="757400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CE68D564-402D-643A-E745-3AD608A2A47C}"/>
              </a:ext>
            </a:extLst>
          </p:cNvPr>
          <p:cNvSpPr txBox="1"/>
          <p:nvPr/>
        </p:nvSpPr>
        <p:spPr>
          <a:xfrm>
            <a:off x="5269456" y="2628679"/>
            <a:ext cx="12177436" cy="553016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A 2 db ellenajánlat tartalmáról a PKB a 2026.04.27-i ülésen határozott. </a:t>
            </a:r>
          </a:p>
          <a:p>
            <a:pPr algn="just">
              <a:lnSpc>
                <a:spcPct val="107000"/>
              </a:lnSpc>
            </a:pPr>
            <a:endParaRPr lang="hu-HU" sz="1000" dirty="0">
              <a:solidFill>
                <a:schemeClr val="bg1"/>
              </a:solidFill>
              <a:latin typeface="Arial"/>
              <a:cs typeface="Arial"/>
            </a:endParaRPr>
          </a:p>
          <a:p>
            <a:pPr algn="just">
              <a:lnSpc>
                <a:spcPct val="107000"/>
              </a:lnSpc>
            </a:pPr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A további adásvételi szerződések megkötése folyamatban van.</a:t>
            </a:r>
          </a:p>
          <a:p>
            <a:pPr algn="just">
              <a:lnSpc>
                <a:spcPct val="107000"/>
              </a:lnSpc>
            </a:pPr>
            <a:endParaRPr lang="hu-HU" sz="1000" dirty="0">
              <a:solidFill>
                <a:schemeClr val="bg1"/>
              </a:solidFill>
              <a:latin typeface="Arial"/>
              <a:cs typeface="Arial"/>
            </a:endParaRPr>
          </a:p>
          <a:p>
            <a:pPr algn="just">
              <a:lnSpc>
                <a:spcPct val="107000"/>
              </a:lnSpc>
            </a:pPr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Bérlős helyiségek értékesítése:</a:t>
            </a:r>
          </a:p>
          <a:p>
            <a:pPr algn="just">
              <a:lnSpc>
                <a:spcPct val="107000"/>
              </a:lnSpc>
            </a:pPr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•	A PKB a 30/2026. (I.26.) számú határozatával elidegenítésre jelölt ki 30 db nem lakás célú ingatlant</a:t>
            </a:r>
          </a:p>
          <a:p>
            <a:pPr algn="just">
              <a:lnSpc>
                <a:spcPct val="107000"/>
              </a:lnSpc>
            </a:pPr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•	A PKB 2026. február 9-ei ülésén 3 db nem lakás célú helyiség vételárát hagyta jóvá és engedélyezte az eladási ajánlat bérlők részére történő kiküldését</a:t>
            </a:r>
          </a:p>
          <a:p>
            <a:pPr algn="just">
              <a:lnSpc>
                <a:spcPct val="107000"/>
              </a:lnSpc>
            </a:pPr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•	A PKB a 101/2026. (II.23.) számú határozatában 162 db nem lakás célú helyiség elidegenítésre történő kijelöléséről döntött </a:t>
            </a:r>
          </a:p>
          <a:p>
            <a:pPr algn="just">
              <a:lnSpc>
                <a:spcPct val="107000"/>
              </a:lnSpc>
            </a:pPr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•	A PKB a 2026. március 9-ei ülésén 3 db nem lakás célú helyiség vételárát hagyta jóvá és engedélyezte az eladási ajánlat bérlők részére történő kiküldését</a:t>
            </a:r>
          </a:p>
          <a:p>
            <a:pPr algn="just">
              <a:lnSpc>
                <a:spcPct val="107000"/>
              </a:lnSpc>
            </a:pPr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•	A PKB 2026. március 30-ai ülésén 6 db nem lakás célú helyiség vételárát hagyta jóvá és engedélyezte az eladási ajánlat bérlők részére történő kiküldését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28A3B5F-6B7B-3122-B8F4-94BD82F82444}"/>
              </a:ext>
            </a:extLst>
          </p:cNvPr>
          <p:cNvGrpSpPr>
            <a:grpSpLocks noChangeAspect="1"/>
          </p:cNvGrpSpPr>
          <p:nvPr/>
        </p:nvGrpSpPr>
        <p:grpSpPr>
          <a:xfrm>
            <a:off x="-442844" y="-1028700"/>
            <a:ext cx="5071995" cy="11963400"/>
            <a:chOff x="2084235" y="-408558"/>
            <a:chExt cx="4265765" cy="10061732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F0AC4E80-12DD-6CB2-F73A-280B00D09C1E}"/>
                </a:ext>
              </a:extLst>
            </p:cNvPr>
            <p:cNvSpPr/>
            <p:nvPr/>
          </p:nvSpPr>
          <p:spPr>
            <a:xfrm>
              <a:off x="2084235" y="-408558"/>
              <a:ext cx="4265765" cy="10061732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130989" t="8280" r="-103734" b="-1056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A2B6D2B3-0B5A-0007-9DC1-8D2942A54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9380537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649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5D6126-ADC5-CA45-F7BA-FC763ED735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69D2F00F-62EC-6585-0550-ACCADB48DEF7}"/>
              </a:ext>
            </a:extLst>
          </p:cNvPr>
          <p:cNvSpPr txBox="1"/>
          <p:nvPr/>
        </p:nvSpPr>
        <p:spPr>
          <a:xfrm>
            <a:off x="5476063" y="195954"/>
            <a:ext cx="11254379" cy="25773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8880"/>
              </a:lnSpc>
              <a:defRPr sz="5400">
                <a:solidFill>
                  <a:srgbClr val="FFFFFF"/>
                </a:solidFill>
                <a:latin typeface="Arial Black" panose="020B0A04020102020204" pitchFamily="34" charset="0"/>
              </a:defRPr>
            </a:lvl1pPr>
          </a:lstStyle>
          <a:p>
            <a:pPr algn="ctr">
              <a:lnSpc>
                <a:spcPts val="6000"/>
              </a:lnSpc>
            </a:pPr>
            <a:r>
              <a:rPr lang="hu-HU" sz="4800" dirty="0"/>
              <a:t>Ingatlanok értékesítése </a:t>
            </a:r>
          </a:p>
          <a:p>
            <a:pPr algn="ctr">
              <a:lnSpc>
                <a:spcPts val="6000"/>
              </a:lnSpc>
            </a:pPr>
            <a:r>
              <a:rPr lang="hu-HU" sz="4000" dirty="0"/>
              <a:t>2026. I. negyedév</a:t>
            </a:r>
          </a:p>
          <a:p>
            <a:endParaRPr lang="en-US" dirty="0"/>
          </a:p>
        </p:txBody>
      </p:sp>
      <p:pic>
        <p:nvPicPr>
          <p:cNvPr id="9" name="Kép 8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09B0C1EB-7F67-C4D1-04E9-DD9A931BA4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00" y="9184400"/>
            <a:ext cx="3138556" cy="757400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DB6B0AD3-4061-0E4C-B031-4EE2EF47D762}"/>
              </a:ext>
            </a:extLst>
          </p:cNvPr>
          <p:cNvSpPr txBox="1"/>
          <p:nvPr/>
        </p:nvSpPr>
        <p:spPr>
          <a:xfrm>
            <a:off x="5124111" y="1974376"/>
            <a:ext cx="12177436" cy="763285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A helyiségbérlők részére kiküldött 12 db eladási ajánlatra 4 bérlőtől érkezett vissza az eladási ajánlatban foglalt vételárat elfogadó vételi nyilatkozat. Valamennyi bérlő egyösszegű kifizetést vállalt. A 1077 Budapest, Dob utca 89. pinceszint/Ü-1- szám alatt található, 230 m2 alapterületű helyiség vonatkozásában a 73/2026. (II.09.) számú PKB határozat alapján 56.000.000 Ft összegben jóváhagyott vételáron 2026.04.16. napján adásvételi szerződést kötöttünk a helyiség bérlőjével.</a:t>
            </a:r>
          </a:p>
          <a:p>
            <a:endParaRPr lang="hu-HU" sz="1000" dirty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A további adásvételi szerződések megkötése folyamatban van.</a:t>
            </a:r>
          </a:p>
          <a:p>
            <a:endParaRPr lang="hu-HU" sz="1400" dirty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hu-HU" sz="2400" u="sng" dirty="0">
                <a:solidFill>
                  <a:schemeClr val="bg1"/>
                </a:solidFill>
                <a:latin typeface="Arial"/>
                <a:cs typeface="Arial"/>
              </a:rPr>
              <a:t>Üres lakások értékesítése</a:t>
            </a:r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:</a:t>
            </a:r>
          </a:p>
          <a:p>
            <a:endParaRPr lang="hu-HU" sz="1000" dirty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Az előzetes tervek szerint az üres lakások értékesítését 2026. II. negyedévben kezdtük el, 22 db alacsony komfortfokozatú, leromlott műszaki állapotú, gazdaságosan nem felújítható üres lakás vonatkozásában fogunk javaslatot tenni a Pénzügyi és Kerületfejlesztési Bizottság előtt nyílt pályázat meghirdetésére.</a:t>
            </a:r>
          </a:p>
          <a:p>
            <a:endParaRPr lang="hu-HU" sz="1400" dirty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hu-HU" sz="2400" u="sng" dirty="0">
                <a:solidFill>
                  <a:schemeClr val="bg1"/>
                </a:solidFill>
                <a:latin typeface="Arial"/>
                <a:cs typeface="Arial"/>
              </a:rPr>
              <a:t>Üres helyiségek értékesítése</a:t>
            </a:r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:</a:t>
            </a:r>
          </a:p>
          <a:p>
            <a:endParaRPr lang="hu-HU" sz="1000" dirty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hu-HU" sz="2400" dirty="0">
                <a:solidFill>
                  <a:schemeClr val="bg1"/>
                </a:solidFill>
                <a:latin typeface="Arial"/>
                <a:cs typeface="Arial"/>
              </a:rPr>
              <a:t>Az előzetes tervek szerint az üres helyiségek értékesítését 2026. II. negyedévben kezdtük el, 25 db bérbeadás útján nem hasznosítható helyiség vonatkozásában fogunk javaslatot tenni a Pénzügyi és Kerületfejlesztési Bizottság előtt nyílt pályázat meghirdetésére.</a:t>
            </a:r>
          </a:p>
          <a:p>
            <a:endParaRPr lang="hu-HU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E6C3D0C-776B-987A-D631-057DEDE4FC25}"/>
              </a:ext>
            </a:extLst>
          </p:cNvPr>
          <p:cNvGrpSpPr>
            <a:grpSpLocks noChangeAspect="1"/>
          </p:cNvGrpSpPr>
          <p:nvPr/>
        </p:nvGrpSpPr>
        <p:grpSpPr>
          <a:xfrm>
            <a:off x="-442844" y="-1028700"/>
            <a:ext cx="5071995" cy="11963400"/>
            <a:chOff x="2084235" y="-408558"/>
            <a:chExt cx="4265765" cy="10061732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7E4D912B-4247-2F18-9409-95D82199F789}"/>
                </a:ext>
              </a:extLst>
            </p:cNvPr>
            <p:cNvSpPr/>
            <p:nvPr/>
          </p:nvSpPr>
          <p:spPr>
            <a:xfrm>
              <a:off x="2084235" y="-408558"/>
              <a:ext cx="4265765" cy="10061732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130989" t="8280" r="-103734" b="-1056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CFBDD37E-E01F-4B56-FFBB-DE29EC5A6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9380537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96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1818" y="576470"/>
            <a:ext cx="11046541" cy="12596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400" dirty="0">
                <a:solidFill>
                  <a:schemeClr val="tx2">
                    <a:lumMod val="75000"/>
                  </a:schemeClr>
                </a:solidFill>
              </a:rPr>
              <a:t>Ingatlanok karbantartása, üzemeltetése </a:t>
            </a:r>
            <a:r>
              <a:rPr lang="hu-HU" sz="3600" dirty="0">
                <a:solidFill>
                  <a:schemeClr val="tx2">
                    <a:lumMod val="75000"/>
                  </a:schemeClr>
                </a:solidFill>
              </a:rPr>
              <a:t>2026. I. negyedév </a:t>
            </a:r>
            <a:endParaRPr lang="en-US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75323" y="2022481"/>
            <a:ext cx="11046541" cy="75559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hu-HU" sz="2500" u="sng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Karbantartás - hibaelhárítás</a:t>
            </a:r>
          </a:p>
          <a:p>
            <a:pPr algn="just"/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negyedévben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80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db hiba- és veszélyelhárítási munka valósult meg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uttó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46 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070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értékben.</a:t>
            </a:r>
          </a:p>
          <a:p>
            <a:pPr lvl="0" algn="just"/>
            <a:endParaRPr lang="hu-HU" sz="1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>
              <a:spcAft>
                <a:spcPts val="1200"/>
              </a:spcAft>
            </a:pPr>
            <a:r>
              <a:rPr lang="hu-HU" sz="2500" u="sng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Lomtalanítás</a:t>
            </a:r>
          </a:p>
          <a:p>
            <a:pPr lvl="0" algn="just"/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Ebben a negyed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évben 13 db lomtalanítási munka valósult meg 7 850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értékben.</a:t>
            </a:r>
          </a:p>
          <a:p>
            <a:pPr lvl="0" algn="just"/>
            <a:endParaRPr lang="hu-HU" sz="2000" b="1" u="sng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1200"/>
              </a:spcAft>
            </a:pPr>
            <a:r>
              <a:rPr lang="hu-HU" sz="2500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Takarítás</a:t>
            </a:r>
          </a:p>
          <a:p>
            <a:pPr algn="just"/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első negyedévben a 100-as házakban történt takarítások díja 8 763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volt.</a:t>
            </a:r>
            <a:endParaRPr lang="hu-HU" sz="2500" u="sng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/>
            <a:endParaRPr lang="hu-HU" sz="1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1200"/>
              </a:spcAft>
            </a:pPr>
            <a:r>
              <a:rPr lang="hu-HU" sz="2500" u="sng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Gázrendszerek</a:t>
            </a:r>
          </a:p>
          <a:p>
            <a:pPr algn="just"/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Önkormányzati tulajdonban lévő ingatlanokban földgáz üzemű fűtés és egyéb épületgépészeti rendszerek kiépítésére 2026-os évben megkötött új bonyolítói keretszerződés összege 103 000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Az előző szerződés keretéből még 2026. I. negyedévében 7 db lakás fűtési rendszerének felújítása készült  el 3 190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-ért.</a:t>
            </a:r>
          </a:p>
          <a:p>
            <a:pPr algn="just"/>
            <a:endParaRPr lang="hu-HU" sz="1400" b="1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>
              <a:spcAft>
                <a:spcPts val="1200"/>
              </a:spcAft>
            </a:pPr>
            <a:r>
              <a:rPr lang="hu-HU" sz="2500" u="sng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Elektromos hálózat csere, elektromos munkák </a:t>
            </a:r>
          </a:p>
          <a:p>
            <a:pPr algn="just"/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ingatlanok elektromos hálózatának szabványosítására és egyéb elektromos rendszerek kiépítésére 2026-os évben megkötött új bonyolítói keretszerződés összege 103 000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Az előző szerződés keretéből 2026. I. negyedévében 9 db lakás elektromos hálózatának felújítása elkészült 8 380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értékben.</a:t>
            </a:r>
          </a:p>
          <a:p>
            <a:pPr algn="just"/>
            <a:endParaRPr lang="hu-HU" sz="1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AADF2E94-6F85-9AC2-ADEF-A9923D7043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5996F53F-2105-29DB-BAF6-EB1A9619C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395834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13</a:t>
            </a:fld>
            <a:endParaRPr lang="en-US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6EF9ACE1-581A-670F-7DB9-BD17CAAD9E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89407" y="543842"/>
            <a:ext cx="5787888" cy="8773143"/>
          </a:xfrm>
          <a:prstGeom prst="roundRect">
            <a:avLst>
              <a:gd name="adj" fmla="val 7986"/>
            </a:avLst>
          </a:prstGeom>
        </p:spPr>
      </p:pic>
    </p:spTree>
    <p:extLst>
      <p:ext uri="{BB962C8B-B14F-4D97-AF65-F5344CB8AC3E}">
        <p14:creationId xmlns:p14="http://schemas.microsoft.com/office/powerpoint/2010/main" val="4153172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480D1-6F9C-1898-181C-600E1A096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F3ED64EE-5C13-91AA-15D7-D6EDBCDC332E}"/>
              </a:ext>
            </a:extLst>
          </p:cNvPr>
          <p:cNvSpPr txBox="1"/>
          <p:nvPr/>
        </p:nvSpPr>
        <p:spPr>
          <a:xfrm>
            <a:off x="721817" y="576470"/>
            <a:ext cx="11046541" cy="12596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400" dirty="0">
                <a:solidFill>
                  <a:schemeClr val="tx2">
                    <a:lumMod val="75000"/>
                  </a:schemeClr>
                </a:solidFill>
              </a:rPr>
              <a:t>Ingatlanok karbantartása, üzemeltetése </a:t>
            </a:r>
            <a:r>
              <a:rPr lang="hu-HU" sz="3600" dirty="0">
                <a:solidFill>
                  <a:schemeClr val="tx2">
                    <a:lumMod val="75000"/>
                  </a:schemeClr>
                </a:solidFill>
              </a:rPr>
              <a:t>2026. I. negyedév </a:t>
            </a:r>
            <a:endParaRPr lang="en-US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184EB409-1A7C-3FDC-3AC5-453EB749D39B}"/>
              </a:ext>
            </a:extLst>
          </p:cNvPr>
          <p:cNvSpPr txBox="1"/>
          <p:nvPr/>
        </p:nvSpPr>
        <p:spPr>
          <a:xfrm>
            <a:off x="721817" y="2413816"/>
            <a:ext cx="11046541" cy="25083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  <a:spcAft>
                <a:spcPts val="1200"/>
              </a:spcAft>
            </a:pPr>
            <a:r>
              <a:rPr lang="hu-HU" sz="2500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Kéményjáratok felújítása</a:t>
            </a:r>
          </a:p>
          <a:p>
            <a:r>
              <a:rPr lang="hu-HU" sz="2000" b="1" spc="113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 Önkormányzati tulajdonban lévő lakóingatlanok kéménybélelési és kapcsolódó munkáinak elvégzésére 2026 márciusában új szerződés lett aláírva, melynek összege 32 703 </a:t>
            </a:r>
            <a:r>
              <a:rPr lang="hu-HU" sz="2000" b="1" spc="113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spc="113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hu-HU" sz="2000" b="1" spc="113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hu-HU" sz="2000" b="1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/>
            <a:endParaRPr lang="hu-HU" sz="1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hu-HU" sz="1400" b="1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7AB867C4-9021-12CD-57E1-74C9D6E80B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id="{099DB7ED-80D5-C62F-EE1D-A450EA01AF4A}"/>
              </a:ext>
            </a:extLst>
          </p:cNvPr>
          <p:cNvGrpSpPr>
            <a:grpSpLocks noChangeAspect="1"/>
          </p:cNvGrpSpPr>
          <p:nvPr/>
        </p:nvGrpSpPr>
        <p:grpSpPr>
          <a:xfrm>
            <a:off x="12042913" y="576470"/>
            <a:ext cx="5787887" cy="8681830"/>
            <a:chOff x="0" y="0"/>
            <a:chExt cx="6350000" cy="952500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F9CC2D5C-6F08-FE54-AC42-92577B9D03AC}"/>
                </a:ext>
              </a:extLst>
            </p:cNvPr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25480" r="-99519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E66CF39A-5880-A5C5-8A22-1C07EBF51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395834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0936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5690F7-927D-42BC-1A70-7F8C69E69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D69DB749-3C54-550C-7EC8-A7E64E3C639B}"/>
              </a:ext>
            </a:extLst>
          </p:cNvPr>
          <p:cNvSpPr txBox="1"/>
          <p:nvPr/>
        </p:nvSpPr>
        <p:spPr>
          <a:xfrm>
            <a:off x="569844" y="795616"/>
            <a:ext cx="11145078" cy="1875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400" dirty="0">
                <a:solidFill>
                  <a:schemeClr val="bg1"/>
                </a:solidFill>
              </a:rPr>
              <a:t>Ingatlanfelújítások </a:t>
            </a:r>
          </a:p>
          <a:p>
            <a:pPr algn="ctr"/>
            <a:r>
              <a:rPr lang="hu-HU" sz="3600" dirty="0">
                <a:solidFill>
                  <a:schemeClr val="bg1"/>
                </a:solidFill>
              </a:rPr>
              <a:t>2026. I. negyedév</a:t>
            </a:r>
          </a:p>
          <a:p>
            <a:endParaRPr lang="hu-HU" dirty="0">
              <a:solidFill>
                <a:schemeClr val="bg1"/>
              </a:solidFill>
            </a:endParaRPr>
          </a:p>
        </p:txBody>
      </p:sp>
      <p:pic>
        <p:nvPicPr>
          <p:cNvPr id="4" name="Kép 3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21C910BE-0053-DBC9-5358-66D29DB888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620" y="9413000"/>
            <a:ext cx="3138556" cy="757400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62A63BAB-A9A1-77A8-D0EB-82F932C8875E}"/>
              </a:ext>
            </a:extLst>
          </p:cNvPr>
          <p:cNvSpPr txBox="1"/>
          <p:nvPr/>
        </p:nvSpPr>
        <p:spPr>
          <a:xfrm>
            <a:off x="457200" y="2835396"/>
            <a:ext cx="11422362" cy="6483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spcAft>
                <a:spcPts val="1800"/>
              </a:spcAft>
              <a:tabLst>
                <a:tab pos="0" algn="l"/>
              </a:tabLst>
            </a:pPr>
            <a:r>
              <a:rPr lang="hu-HU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Elkészült Ingatlan felújítások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Klauzál tér 5. helyiség felújítás bruttó 54 113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értékben készült el.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hu-H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875" algn="just">
              <a:spcBef>
                <a:spcPct val="0"/>
              </a:spcBef>
              <a:spcAft>
                <a:spcPts val="1800"/>
              </a:spcAft>
            </a:pPr>
            <a:r>
              <a:rPr lang="hu-HU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Folyamatban lévő ingatlanfelújítások </a:t>
            </a:r>
          </a:p>
          <a:p>
            <a:pPr marL="358775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db lakásfelújítás 272 297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értékben</a:t>
            </a:r>
          </a:p>
          <a:p>
            <a:pPr marL="358775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Király u. 11. Külső homlokzat felújítás nyílászárókkal 71 389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értékben. (fordított ÁFA-s ügylet)</a:t>
            </a:r>
          </a:p>
          <a:p>
            <a:pPr marL="358775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Király u. 15. erkélyek felújítása 97 097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u-HU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(fordított ÁFA-s ügylet) </a:t>
            </a:r>
            <a:endParaRPr lang="hu-H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Akácfa u. 6. helyiség felújítás 48 912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értékben</a:t>
            </a:r>
          </a:p>
          <a:p>
            <a:pPr algn="just">
              <a:spcBef>
                <a:spcPct val="0"/>
              </a:spcBef>
              <a:spcAft>
                <a:spcPts val="800"/>
              </a:spcAft>
            </a:pPr>
            <a:endParaRPr lang="hu-H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ct val="0"/>
              </a:spcBef>
              <a:spcAft>
                <a:spcPts val="2400"/>
              </a:spcAft>
            </a:pPr>
            <a:r>
              <a:rPr lang="hu-HU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Közbeszerzés alatt lévő ingatlan felújítások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Verseny u. 22-24. lakóépület létesítése céljából történő beépítése 4 767 865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értékben </a:t>
            </a:r>
            <a:r>
              <a:rPr lang="hu-HU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(fordított ÁFA-s ügylet) 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Király u. 55. Külső belső homlokzat felújítása nyílászárókkal 283 519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összegben. </a:t>
            </a:r>
            <a:r>
              <a:rPr lang="hu-HU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(fordított ÁFA-s ügylet)</a:t>
            </a:r>
          </a:p>
        </p:txBody>
      </p:sp>
      <p:grpSp>
        <p:nvGrpSpPr>
          <p:cNvPr id="10" name="Group 4">
            <a:extLst>
              <a:ext uri="{FF2B5EF4-FFF2-40B4-BE49-F238E27FC236}">
                <a16:creationId xmlns:a16="http://schemas.microsoft.com/office/drawing/2014/main" id="{1C1DCA6A-8969-8823-E614-479647F15C73}"/>
              </a:ext>
            </a:extLst>
          </p:cNvPr>
          <p:cNvGrpSpPr>
            <a:grpSpLocks noChangeAspect="1"/>
          </p:cNvGrpSpPr>
          <p:nvPr/>
        </p:nvGrpSpPr>
        <p:grpSpPr>
          <a:xfrm>
            <a:off x="12235070" y="864705"/>
            <a:ext cx="5595730" cy="8393595"/>
            <a:chOff x="0" y="0"/>
            <a:chExt cx="6350000" cy="9525000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47D54DDD-3AF8-DD09-A089-42E687FEF17B}"/>
                </a:ext>
              </a:extLst>
            </p:cNvPr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71399" r="-53319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2B8A52D1-3DD5-0070-FC50-16C88A1FE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29600" y="9609137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1363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78F91C-5525-9FBF-BB3F-8C4D0D3A4F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11AFFCA-0333-B021-E807-6F3F2CB82737}"/>
              </a:ext>
            </a:extLst>
          </p:cNvPr>
          <p:cNvSpPr txBox="1"/>
          <p:nvPr/>
        </p:nvSpPr>
        <p:spPr>
          <a:xfrm>
            <a:off x="556591" y="795616"/>
            <a:ext cx="11322971" cy="1875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400" dirty="0">
                <a:solidFill>
                  <a:schemeClr val="bg1"/>
                </a:solidFill>
              </a:rPr>
              <a:t>Ingatlanfelújítások </a:t>
            </a:r>
          </a:p>
          <a:p>
            <a:pPr algn="ctr"/>
            <a:r>
              <a:rPr lang="hu-HU" sz="3600" dirty="0">
                <a:solidFill>
                  <a:schemeClr val="bg1"/>
                </a:solidFill>
              </a:rPr>
              <a:t>2026. I. negyedév</a:t>
            </a:r>
          </a:p>
          <a:p>
            <a:endParaRPr lang="hu-HU" dirty="0">
              <a:solidFill>
                <a:schemeClr val="bg1"/>
              </a:solidFill>
            </a:endParaRPr>
          </a:p>
        </p:txBody>
      </p:sp>
      <p:pic>
        <p:nvPicPr>
          <p:cNvPr id="4" name="Kép 3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214874D-0B4E-33DE-FA73-ABE7E27433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620" y="9413000"/>
            <a:ext cx="3138556" cy="757400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CF953B76-5449-D2A3-EA4D-CE89819BD502}"/>
              </a:ext>
            </a:extLst>
          </p:cNvPr>
          <p:cNvSpPr txBox="1"/>
          <p:nvPr/>
        </p:nvSpPr>
        <p:spPr>
          <a:xfrm>
            <a:off x="457200" y="2219843"/>
            <a:ext cx="11422362" cy="5027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spcAft>
                <a:spcPts val="800"/>
              </a:spcAft>
            </a:pPr>
            <a:endParaRPr lang="hu-H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ct val="0"/>
              </a:spcBef>
              <a:spcAft>
                <a:spcPts val="2400"/>
              </a:spcAft>
            </a:pPr>
            <a:r>
              <a:rPr lang="hu-HU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Előkészítés alatt lévő ingatlanfelújítások - Bonyolítói eljárások előkészítése</a:t>
            </a:r>
          </a:p>
          <a:p>
            <a:pPr marL="342900" indent="-342900" algn="just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Csányi u. 8 új szárny felépítése</a:t>
            </a:r>
          </a:p>
          <a:p>
            <a:pPr marL="342900" indent="-342900" algn="just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Kazinczy u. 49. Belső homlokzat és lépcsőház felújítás nyílászáró cserékkel</a:t>
            </a:r>
          </a:p>
          <a:p>
            <a:pPr marL="342900" indent="-342900" algn="just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Kazinczy u. 51. Homlokzat, lépcsőház, pincefödém statika </a:t>
            </a:r>
          </a:p>
          <a:p>
            <a:pPr marL="342900" indent="-342900" algn="just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Kertész u. 24-28 felújítás</a:t>
            </a:r>
          </a:p>
          <a:p>
            <a:pPr marL="342900" indent="-342900" algn="just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Király u. 49. Engedélyezési és kiviteli terv készítése a tetőtér beépítésére, külső-belső homlokzat felújítása nyílászárókkal </a:t>
            </a:r>
          </a:p>
          <a:p>
            <a:pPr marL="342900" indent="-342900" algn="just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Kisdiófa u. 6-8. belső udvar felújítása (zöldudvar, térkő) </a:t>
            </a:r>
          </a:p>
          <a:p>
            <a:pPr marL="342900" indent="-342900" algn="just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db lakás felújítása</a:t>
            </a:r>
          </a:p>
          <a:p>
            <a:pPr marL="342900" indent="-342900" algn="just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Telephelyek korszerűsítése/felújítása</a:t>
            </a:r>
          </a:p>
        </p:txBody>
      </p:sp>
      <p:grpSp>
        <p:nvGrpSpPr>
          <p:cNvPr id="10" name="Group 4">
            <a:extLst>
              <a:ext uri="{FF2B5EF4-FFF2-40B4-BE49-F238E27FC236}">
                <a16:creationId xmlns:a16="http://schemas.microsoft.com/office/drawing/2014/main" id="{5B60DBA2-4843-E0BD-0FAB-7FE81195EEA7}"/>
              </a:ext>
            </a:extLst>
          </p:cNvPr>
          <p:cNvGrpSpPr>
            <a:grpSpLocks noChangeAspect="1"/>
          </p:cNvGrpSpPr>
          <p:nvPr/>
        </p:nvGrpSpPr>
        <p:grpSpPr>
          <a:xfrm>
            <a:off x="12235070" y="864705"/>
            <a:ext cx="5595730" cy="8393595"/>
            <a:chOff x="0" y="0"/>
            <a:chExt cx="6350000" cy="9525000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14C571EB-5DCE-5B26-EB30-202101ADE0B5}"/>
                </a:ext>
              </a:extLst>
            </p:cNvPr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71399" r="-53319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391B021B-FEEB-A2EC-9BFD-B453C56D1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29600" y="9609137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3311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0FF9B3-B292-EEEE-33CE-72D634E8D0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2461AE3E-8D4F-545B-2D06-A1E7DE55F7B6}"/>
              </a:ext>
            </a:extLst>
          </p:cNvPr>
          <p:cNvSpPr txBox="1"/>
          <p:nvPr/>
        </p:nvSpPr>
        <p:spPr>
          <a:xfrm>
            <a:off x="2451797" y="537330"/>
            <a:ext cx="13384405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400" dirty="0">
                <a:solidFill>
                  <a:schemeClr val="bg1"/>
                </a:solidFill>
              </a:rPr>
              <a:t>Folyamatban lévő bonyolítói szerződések </a:t>
            </a:r>
            <a:r>
              <a:rPr lang="hu-HU" sz="3600" dirty="0">
                <a:solidFill>
                  <a:schemeClr val="bg1"/>
                </a:solidFill>
              </a:rPr>
              <a:t>2026. I. negyedév</a:t>
            </a:r>
          </a:p>
        </p:txBody>
      </p:sp>
      <p:pic>
        <p:nvPicPr>
          <p:cNvPr id="4" name="Kép 3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5F6DAB36-392A-4B10-864B-5F140751CA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620" y="9413000"/>
            <a:ext cx="3138556" cy="757400"/>
          </a:xfrm>
          <a:prstGeom prst="rect">
            <a:avLst/>
          </a:prstGeom>
        </p:spPr>
      </p:pic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6633D834-ED49-97EB-0E86-E03B07363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29600" y="9609137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17</a:t>
            </a:fld>
            <a:endParaRPr lang="en-US"/>
          </a:p>
        </p:txBody>
      </p:sp>
      <p:graphicFrame>
        <p:nvGraphicFramePr>
          <p:cNvPr id="6" name="Táblázat 5">
            <a:extLst>
              <a:ext uri="{FF2B5EF4-FFF2-40B4-BE49-F238E27FC236}">
                <a16:creationId xmlns:a16="http://schemas.microsoft.com/office/drawing/2014/main" id="{F1E71201-7A15-46A3-365A-0251918AD9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759668"/>
              </p:ext>
            </p:extLst>
          </p:nvPr>
        </p:nvGraphicFramePr>
        <p:xfrm>
          <a:off x="1789970" y="2353390"/>
          <a:ext cx="14257928" cy="627816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10640522">
                  <a:extLst>
                    <a:ext uri="{9D8B030D-6E8A-4147-A177-3AD203B41FA5}">
                      <a16:colId xmlns:a16="http://schemas.microsoft.com/office/drawing/2014/main" val="2460642423"/>
                    </a:ext>
                  </a:extLst>
                </a:gridCol>
                <a:gridCol w="1446963">
                  <a:extLst>
                    <a:ext uri="{9D8B030D-6E8A-4147-A177-3AD203B41FA5}">
                      <a16:colId xmlns:a16="http://schemas.microsoft.com/office/drawing/2014/main" val="2455435499"/>
                    </a:ext>
                  </a:extLst>
                </a:gridCol>
                <a:gridCol w="2170443">
                  <a:extLst>
                    <a:ext uri="{9D8B030D-6E8A-4147-A177-3AD203B41FA5}">
                      <a16:colId xmlns:a16="http://schemas.microsoft.com/office/drawing/2014/main" val="903899289"/>
                    </a:ext>
                  </a:extLst>
                </a:gridCol>
              </a:tblGrid>
              <a:tr h="32583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2000" u="none" strike="noStrike" dirty="0">
                          <a:solidFill>
                            <a:schemeClr val="tx1"/>
                          </a:solidFill>
                          <a:effectLst/>
                          <a:latin typeface="Arial Bold" panose="020B0604020202020204" charset="0"/>
                          <a:cs typeface="Arial Bold" panose="020B0604020202020204" charset="0"/>
                        </a:rPr>
                        <a:t>Szerződés tárgya</a:t>
                      </a:r>
                      <a:endParaRPr lang="hu-HU" sz="2000" b="1" i="0" u="none" strike="noStrike" dirty="0">
                        <a:solidFill>
                          <a:schemeClr val="tx1"/>
                        </a:solidFill>
                        <a:effectLst/>
                        <a:latin typeface="Arial Bold" panose="020B0604020202020204" charset="0"/>
                        <a:cs typeface="Arial Bold" panose="020B060402020202020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2000" u="none" strike="noStrike" dirty="0">
                          <a:solidFill>
                            <a:schemeClr val="tx1"/>
                          </a:solidFill>
                          <a:effectLst/>
                          <a:latin typeface="Arial Bold" panose="020B0604020202020204" charset="0"/>
                          <a:cs typeface="Arial Bold" panose="020B0604020202020204" charset="0"/>
                        </a:rPr>
                        <a:t>Kelte </a:t>
                      </a:r>
                      <a:endParaRPr lang="hu-HU" sz="2000" b="1" i="0" u="none" strike="noStrike" dirty="0">
                        <a:solidFill>
                          <a:schemeClr val="tx1"/>
                        </a:solidFill>
                        <a:effectLst/>
                        <a:latin typeface="Arial Bold" panose="020B0604020202020204" charset="0"/>
                        <a:cs typeface="Arial Bold" panose="020B060402020202020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2000" u="none" strike="noStrike" dirty="0">
                          <a:solidFill>
                            <a:schemeClr val="tx1"/>
                          </a:solidFill>
                          <a:effectLst/>
                          <a:latin typeface="Arial Bold" panose="020B0604020202020204" charset="0"/>
                          <a:cs typeface="Arial Bold" panose="020B0604020202020204" charset="0"/>
                        </a:rPr>
                        <a:t>Bruttó összeg </a:t>
                      </a:r>
                    </a:p>
                    <a:p>
                      <a:pPr algn="ctr" fontAlgn="ctr">
                        <a:buNone/>
                      </a:pPr>
                      <a:r>
                        <a:rPr lang="hu-HU" sz="1400" u="none" strike="noStrike" dirty="0">
                          <a:solidFill>
                            <a:schemeClr val="tx1"/>
                          </a:solidFill>
                          <a:effectLst/>
                          <a:latin typeface="Arial Bold" panose="020B0604020202020204" charset="0"/>
                          <a:cs typeface="Arial Bold" panose="020B0604020202020204" charset="0"/>
                        </a:rPr>
                        <a:t>Ft-ban</a:t>
                      </a:r>
                      <a:endParaRPr lang="hu-HU" sz="1400" b="1" i="0" u="none" strike="noStrike" dirty="0">
                        <a:solidFill>
                          <a:schemeClr val="tx1"/>
                        </a:solidFill>
                        <a:effectLst/>
                        <a:latin typeface="Arial Bold" panose="020B0604020202020204" charset="0"/>
                        <a:cs typeface="Arial Bold" panose="020B060402020202020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459973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Garay u. 48. alatti 100% ÖK tulajdonú épület részleges felújítása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2023.06.05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72 872 030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937259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Király u.15.szám alatti műemlék ingatlan erkélyeinek felújítása  - 27%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2025.11.25, 2025.05.08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25 896 640  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176548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Király u.15.szám alatti műemlék ingatlan erkélyeinek felújítása  -FAD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152 614 057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45962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Király u.55 szám alatti 100% ÖK tulajdonú műemlék épület felújítása 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2026.03.16</a:t>
                      </a:r>
                      <a:endParaRPr lang="hu-HU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283 519 166 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54544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Király u.11. szám alatti 100% ÖK tulajdonú épület felújítása - 27%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2025.05.08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14 905 116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432724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Király u.11. szám alatti 100% ÖK tulajdonú épület felújítása - FAD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56 484 161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65459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Verseny u. 22-24. sz. alatti ingatlan lakóépület létesítése céljából történő beépítése - 27%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2025.05.08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208 631 803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215493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Verseny u. 22-24. sz. alatti ingatlan lakóépület létesítése céljából történő beépítése - FAD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4 559 233 664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48919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Lakóingatlanok felújítása 2025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2025.07.07</a:t>
                      </a:r>
                      <a:endParaRPr lang="hu-HU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272 296 697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31178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EVIN Zrt. Akácfa utca 6. sz. alatti telephelyének átalakítása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2025.07.07</a:t>
                      </a:r>
                      <a:endParaRPr lang="hu-HU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48 912 395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72789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Klauzál tér 5. sz. alatti helyiségben iroda kialakítás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2025.07.07</a:t>
                      </a:r>
                      <a:endParaRPr lang="hu-HU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54 113 021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684272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EVIN Zrt. Nefelejcs u. 39. sz. alatti telephelyének felújítása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2025.11.25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61 223 073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609805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ÖK tulajdonú ingatlanokban földgáz üzemű fűtés és egyéb épületgépészeti rendszerek kiépítése 2026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2025.11.25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102 999 794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925377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ÖK tulajdonú ingatlanokban elektromos hálózat szabványosítása, egyéb elektromos rendszerek kiépítése 2026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2025.11.25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102 999 794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719074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ÖK tulajdonokban lévő ingatlanokban kéménybélelés és kapcsolódó munkák elvégzése 2026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2025.12.16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32 702 500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49137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hu-HU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Arial Bold" panose="020B0604020202020204" charset="0"/>
                          <a:ea typeface="+mn-ea"/>
                          <a:cs typeface="Arial Bold" panose="020B0604020202020204" charset="0"/>
                        </a:rPr>
                        <a:t>ÖSSZESEN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hu-HU" sz="1400" b="0" i="0" u="none" strike="noStrike" dirty="0">
                        <a:solidFill>
                          <a:schemeClr val="tx1"/>
                        </a:solidFill>
                        <a:effectLst/>
                        <a:latin typeface="Arial Bold" panose="020B0604020202020204" charset="0"/>
                        <a:cs typeface="Arial Bold" panose="020B06040202020202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hu-HU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Arial Bold" panose="020B0604020202020204" charset="0"/>
                          <a:ea typeface="+mn-ea"/>
                          <a:cs typeface="Arial Bold" panose="020B0604020202020204" charset="0"/>
                        </a:rPr>
                        <a:t>6 074 403 911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9139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81276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58593" y="1067731"/>
            <a:ext cx="10231629" cy="644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>
              <a:tabLst>
                <a:tab pos="4129088" algn="l"/>
              </a:tabLst>
            </a:pPr>
            <a:r>
              <a:rPr lang="hu-HU" sz="4800" dirty="0">
                <a:solidFill>
                  <a:schemeClr val="tx2">
                    <a:lumMod val="75000"/>
                  </a:schemeClr>
                </a:solidFill>
              </a:rPr>
              <a:t>Bérleményellenőrzés</a:t>
            </a:r>
            <a:r>
              <a:rPr lang="hu-HU" dirty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</p:txBody>
      </p:sp>
      <p:pic>
        <p:nvPicPr>
          <p:cNvPr id="7" name="Kép 6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DBC36BC7-9008-22F7-4002-4C0CD8A081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pSp>
        <p:nvGrpSpPr>
          <p:cNvPr id="3" name="Group 4">
            <a:extLst>
              <a:ext uri="{FF2B5EF4-FFF2-40B4-BE49-F238E27FC236}">
                <a16:creationId xmlns:a16="http://schemas.microsoft.com/office/drawing/2014/main" id="{F6E6104D-7487-91B1-96B5-BD552B94AD01}"/>
              </a:ext>
            </a:extLst>
          </p:cNvPr>
          <p:cNvGrpSpPr>
            <a:grpSpLocks noChangeAspect="1"/>
          </p:cNvGrpSpPr>
          <p:nvPr/>
        </p:nvGrpSpPr>
        <p:grpSpPr>
          <a:xfrm>
            <a:off x="11887200" y="1028700"/>
            <a:ext cx="5486400" cy="8229600"/>
            <a:chOff x="0" y="0"/>
            <a:chExt cx="6350000" cy="952500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0B930B31-8F80-52D9-BE0F-D1C72FFB80DB}"/>
                </a:ext>
              </a:extLst>
            </p:cNvPr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15" r="-15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8D575BDA-402C-1218-0B09-A5A34CCAC740}"/>
              </a:ext>
            </a:extLst>
          </p:cNvPr>
          <p:cNvSpPr txBox="1"/>
          <p:nvPr/>
        </p:nvSpPr>
        <p:spPr>
          <a:xfrm>
            <a:off x="479967" y="2200049"/>
            <a:ext cx="10591800" cy="2314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erzsébetvárosi ingatlanok ellenőrzése - a bérlők előzetes tájékoztatása és időpontegyeztetés mellett - rendszeres bérleményellenőrzési program keretében működik.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Lakossági bejelentések, és a Polgármesteri Hivataltól  érkező kérések esetén soron kívül ellenőrzésre kerülnek megkeresés tárgyát képező ingatlanok. Minden ellenőrzésről jegyzőkönyv, indokolt esetben fotódokumentáció is készül.</a:t>
            </a:r>
          </a:p>
        </p:txBody>
      </p:sp>
      <p:graphicFrame>
        <p:nvGraphicFramePr>
          <p:cNvPr id="5" name="Táblázat 4">
            <a:extLst>
              <a:ext uri="{FF2B5EF4-FFF2-40B4-BE49-F238E27FC236}">
                <a16:creationId xmlns:a16="http://schemas.microsoft.com/office/drawing/2014/main" id="{88096685-BE69-FB7A-2F47-F1C494C294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039885"/>
              </p:ext>
            </p:extLst>
          </p:nvPr>
        </p:nvGraphicFramePr>
        <p:xfrm>
          <a:off x="1432277" y="4754826"/>
          <a:ext cx="9161253" cy="4464443"/>
        </p:xfrm>
        <a:graphic>
          <a:graphicData uri="http://schemas.openxmlformats.org/drawingml/2006/table">
            <a:tbl>
              <a:tblPr/>
              <a:tblGrid>
                <a:gridCol w="5942436">
                  <a:extLst>
                    <a:ext uri="{9D8B030D-6E8A-4147-A177-3AD203B41FA5}">
                      <a16:colId xmlns:a16="http://schemas.microsoft.com/office/drawing/2014/main" val="653503686"/>
                    </a:ext>
                  </a:extLst>
                </a:gridCol>
                <a:gridCol w="3218817">
                  <a:extLst>
                    <a:ext uri="{9D8B030D-6E8A-4147-A177-3AD203B41FA5}">
                      <a16:colId xmlns:a16="http://schemas.microsoft.com/office/drawing/2014/main" val="270750151"/>
                    </a:ext>
                  </a:extLst>
                </a:gridCol>
              </a:tblGrid>
              <a:tr h="36152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Ütemezett ingatlan felmérések 2026. I. negyedév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21945"/>
                  </a:ext>
                </a:extLst>
              </a:tr>
              <a:tr h="36152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Műszaki állapotfelmérések száma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762013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Felmért lakások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3483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Felmért helyiségek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023648"/>
                  </a:ext>
                </a:extLst>
              </a:tr>
              <a:tr h="4320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Külső-belső megrendelések alapján teljesített bejárások, felmérések </a:t>
                      </a:r>
                    </a:p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2026. I. negyedév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396631"/>
                  </a:ext>
                </a:extLst>
              </a:tr>
              <a:tr h="36152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Rendszeres ellenőrzések száma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771912"/>
                  </a:ext>
                </a:extLst>
              </a:tr>
              <a:tr h="59651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Lakás bejárás, megtekintés, átadás, visszavétel, birtokbavétel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997973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Helyiség bejárások, megtekintések, átadás, visszavétel, birtokbavétel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160229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Lakás felmérés és alaprajz elkészítés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069290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Helyiség felmérés és alaprajz készítés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7270581"/>
                  </a:ext>
                </a:extLst>
              </a:tr>
            </a:tbl>
          </a:graphicData>
        </a:graphic>
      </p:graphicFrame>
      <p:sp>
        <p:nvSpPr>
          <p:cNvPr id="14" name="Dia számának helye 13">
            <a:extLst>
              <a:ext uri="{FF2B5EF4-FFF2-40B4-BE49-F238E27FC236}">
                <a16:creationId xmlns:a16="http://schemas.microsoft.com/office/drawing/2014/main" id="{E9423DD1-46BA-E67A-46F5-1015F2FAA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45988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0757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066800" y="1121286"/>
            <a:ext cx="15834852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400" dirty="0">
                <a:solidFill>
                  <a:schemeClr val="tx2">
                    <a:lumMod val="75000"/>
                  </a:schemeClr>
                </a:solidFill>
              </a:rPr>
              <a:t>Követeléskezelés</a:t>
            </a:r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 - lakásgazdálkodás</a:t>
            </a: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C7CBC57-FFD3-61C8-7430-B09E51557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aphicFrame>
        <p:nvGraphicFramePr>
          <p:cNvPr id="2" name="Táblázat 1">
            <a:extLst>
              <a:ext uri="{FF2B5EF4-FFF2-40B4-BE49-F238E27FC236}">
                <a16:creationId xmlns:a16="http://schemas.microsoft.com/office/drawing/2014/main" id="{B58D5E04-A965-D900-C43E-0D114D50A4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815494"/>
              </p:ext>
            </p:extLst>
          </p:nvPr>
        </p:nvGraphicFramePr>
        <p:xfrm>
          <a:off x="1077686" y="2408140"/>
          <a:ext cx="15673316" cy="6134594"/>
        </p:xfrm>
        <a:graphic>
          <a:graphicData uri="http://schemas.openxmlformats.org/drawingml/2006/table">
            <a:tbl>
              <a:tblPr/>
              <a:tblGrid>
                <a:gridCol w="12018330">
                  <a:extLst>
                    <a:ext uri="{9D8B030D-6E8A-4147-A177-3AD203B41FA5}">
                      <a16:colId xmlns:a16="http://schemas.microsoft.com/office/drawing/2014/main" val="1949176635"/>
                    </a:ext>
                  </a:extLst>
                </a:gridCol>
                <a:gridCol w="1353790">
                  <a:extLst>
                    <a:ext uri="{9D8B030D-6E8A-4147-A177-3AD203B41FA5}">
                      <a16:colId xmlns:a16="http://schemas.microsoft.com/office/drawing/2014/main" val="3758768118"/>
                    </a:ext>
                  </a:extLst>
                </a:gridCol>
                <a:gridCol w="2301196">
                  <a:extLst>
                    <a:ext uri="{9D8B030D-6E8A-4147-A177-3AD203B41FA5}">
                      <a16:colId xmlns:a16="http://schemas.microsoft.com/office/drawing/2014/main" val="4206995429"/>
                    </a:ext>
                  </a:extLst>
                </a:gridCol>
              </a:tblGrid>
              <a:tr h="52556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hu-H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2026. I. negyedév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9742068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Megnevezés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Összeg (Ft)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49192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Fizetési késedelembe esett bérlők pénzügyi ellenőrzése, megtérült hátralékok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9 442 289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381780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30 napon belüli tartozással rendelkező adósok telefonon, vagy elektronikusan történő megkeresése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-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6258801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1-2 havi hátralékkal rendelkező adósok részére tájékoztató levél kiküldése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10 244 753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0485572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Fizetési hátralékkal rendelkező adósok írásos felszólítása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25 719 496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872554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Fizetési felszólítás ellenére sem fizető bérlők részére a lakástörvény szerinti felmondás elkészítése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3 366 701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4977657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Bérleményellenőrök igénybevétele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9701983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Előterjesztés elkészítése adósok kezdeményezésére (részletfizetés, tartozás elengedés) PKB részére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978 935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7562875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Részletfizetési megállapodás megkötése adóssal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3 366 701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6491081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Részletfizetés során megtérült hátralék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81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1 294 919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7286795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Humán Szolgáltató Iroda tájékoztatója alapján szociális lakbér nyilvántartásunkba való felvezetése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3762992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Önkormányzati, Hálózat Alapítvány támogatása a bérleti díj és megfizetésének ellenőrzése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5972035"/>
                  </a:ext>
                </a:extLst>
              </a:tr>
              <a:tr h="451302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Behajthatatlan követelések (elévülés, felszámolás, megszűnés) pénzügyi kivezetésére tett javaslat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8109489"/>
                  </a:ext>
                </a:extLst>
              </a:tr>
            </a:tbl>
          </a:graphicData>
        </a:graphic>
      </p:graphicFrame>
      <p:sp>
        <p:nvSpPr>
          <p:cNvPr id="11" name="Dia számának helye 10">
            <a:extLst>
              <a:ext uri="{FF2B5EF4-FFF2-40B4-BE49-F238E27FC236}">
                <a16:creationId xmlns:a16="http://schemas.microsoft.com/office/drawing/2014/main" id="{C1325A08-4BCF-4918-FF14-906D50681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45988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284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40842" y="1406769"/>
            <a:ext cx="16256559" cy="7928149"/>
            <a:chOff x="0" y="0"/>
            <a:chExt cx="3960183" cy="96381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960183" cy="963819"/>
            </a:xfrm>
            <a:custGeom>
              <a:avLst/>
              <a:gdLst/>
              <a:ahLst/>
              <a:cxnLst/>
              <a:rect l="l" t="t" r="r" b="b"/>
              <a:pathLst>
                <a:path w="3960183" h="963819">
                  <a:moveTo>
                    <a:pt x="5926" y="0"/>
                  </a:moveTo>
                  <a:lnTo>
                    <a:pt x="3954257" y="0"/>
                  </a:lnTo>
                  <a:cubicBezTo>
                    <a:pt x="3955829" y="0"/>
                    <a:pt x="3957336" y="624"/>
                    <a:pt x="3958448" y="1736"/>
                  </a:cubicBezTo>
                  <a:cubicBezTo>
                    <a:pt x="3959559" y="2847"/>
                    <a:pt x="3960183" y="4354"/>
                    <a:pt x="3960183" y="5926"/>
                  </a:cubicBezTo>
                  <a:lnTo>
                    <a:pt x="3960183" y="957893"/>
                  </a:lnTo>
                  <a:cubicBezTo>
                    <a:pt x="3960183" y="959464"/>
                    <a:pt x="3959559" y="960972"/>
                    <a:pt x="3958448" y="962083"/>
                  </a:cubicBezTo>
                  <a:cubicBezTo>
                    <a:pt x="3957336" y="963194"/>
                    <a:pt x="3955829" y="963819"/>
                    <a:pt x="3954257" y="963819"/>
                  </a:cubicBezTo>
                  <a:lnTo>
                    <a:pt x="5926" y="963819"/>
                  </a:lnTo>
                  <a:cubicBezTo>
                    <a:pt x="4354" y="963819"/>
                    <a:pt x="2847" y="963194"/>
                    <a:pt x="1736" y="962083"/>
                  </a:cubicBezTo>
                  <a:cubicBezTo>
                    <a:pt x="624" y="960972"/>
                    <a:pt x="0" y="959464"/>
                    <a:pt x="0" y="957893"/>
                  </a:cubicBezTo>
                  <a:lnTo>
                    <a:pt x="0" y="5926"/>
                  </a:lnTo>
                  <a:cubicBezTo>
                    <a:pt x="0" y="4354"/>
                    <a:pt x="624" y="2847"/>
                    <a:pt x="1736" y="1736"/>
                  </a:cubicBezTo>
                  <a:cubicBezTo>
                    <a:pt x="2847" y="624"/>
                    <a:pt x="4354" y="0"/>
                    <a:pt x="5926" y="0"/>
                  </a:cubicBezTo>
                  <a:close/>
                </a:path>
              </a:pathLst>
            </a:custGeom>
            <a:solidFill>
              <a:srgbClr val="FFDF8E"/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9" name="Szövegdoboz 8">
            <a:extLst>
              <a:ext uri="{FF2B5EF4-FFF2-40B4-BE49-F238E27FC236}">
                <a16:creationId xmlns:a16="http://schemas.microsoft.com/office/drawing/2014/main" id="{A45141C6-5054-AA2A-3428-66C97D6716D3}"/>
              </a:ext>
            </a:extLst>
          </p:cNvPr>
          <p:cNvSpPr txBox="1"/>
          <p:nvPr/>
        </p:nvSpPr>
        <p:spPr>
          <a:xfrm>
            <a:off x="1092758" y="461989"/>
            <a:ext cx="16154400" cy="129266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hu-HU" sz="4800" dirty="0">
                <a:solidFill>
                  <a:schemeClr val="bg1"/>
                </a:solidFill>
                <a:latin typeface="Arial Black" panose="020B0A04020102020204" pitchFamily="34" charset="0"/>
                <a:cs typeface="Martel Heavy" panose="020B0604020202020204" charset="-18"/>
              </a:rPr>
              <a:t>Tartalom</a:t>
            </a:r>
            <a:r>
              <a:rPr lang="hu-HU" sz="5000" dirty="0">
                <a:solidFill>
                  <a:schemeClr val="bg1"/>
                </a:solidFill>
                <a:latin typeface="Arial Black" panose="020B0A04020102020204" pitchFamily="34" charset="0"/>
                <a:cs typeface="Martel Heavy" panose="020B0604020202020204" charset="-18"/>
              </a:rPr>
              <a:t> </a:t>
            </a:r>
          </a:p>
          <a:p>
            <a:endParaRPr lang="hu-HU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54F14B1E-6D2B-AFB2-CB11-AC73A2E6B35A}"/>
              </a:ext>
            </a:extLst>
          </p:cNvPr>
          <p:cNvSpPr txBox="1"/>
          <p:nvPr/>
        </p:nvSpPr>
        <p:spPr>
          <a:xfrm>
            <a:off x="1581777" y="1657329"/>
            <a:ext cx="15124445" cy="7355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spcBef>
                <a:spcPts val="600"/>
              </a:spcBef>
              <a:buAutoNum type="arabicPeriod"/>
            </a:pPr>
            <a:r>
              <a:rPr lang="hu-HU" sz="3600" spc="56" dirty="0">
                <a:latin typeface="Arial Black" panose="020B0A04020102020204" pitchFamily="34" charset="0"/>
                <a:cs typeface="Martel Heavy" panose="020B0604020202020204" charset="-18"/>
              </a:rPr>
              <a:t>Ingatlangazdálkodás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spc="56" dirty="0">
                <a:latin typeface="Arial Black" panose="020B0A04020102020204" pitchFamily="34" charset="0"/>
                <a:cs typeface="Martel Heavy" panose="020B0604020202020204" charset="-18"/>
              </a:rPr>
              <a:t>Lakásgazdálkodás</a:t>
            </a:r>
            <a:r>
              <a:rPr lang="hu-HU" sz="3500" spc="56" dirty="0">
                <a:latin typeface="Arial Black" panose="020B0A04020102020204" pitchFamily="34" charset="0"/>
                <a:cs typeface="Martel Heavy" panose="020B0604020202020204" charset="-18"/>
              </a:rPr>
              <a:t>	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sz="2400" spc="56" dirty="0">
                <a:latin typeface="Arial Black" panose="020B0A04020102020204" pitchFamily="34" charset="0"/>
                <a:cs typeface="Martel Heavy" panose="020B0604020202020204" charset="-18"/>
              </a:rPr>
              <a:t>Helyiséggazdálkodás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sz="2400" spc="56" dirty="0">
                <a:latin typeface="Arial Black" panose="020B0A04020102020204" pitchFamily="34" charset="0"/>
                <a:cs typeface="Martel Heavy" panose="020B0604020202020204" charset="-18"/>
              </a:rPr>
              <a:t>Önkormányzati ingatlanok értékesítése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sz="2400" spc="56" dirty="0">
                <a:latin typeface="Arial Black" panose="020B0A04020102020204" pitchFamily="34" charset="0"/>
                <a:cs typeface="Martel Heavy" panose="020B0604020202020204" charset="-18"/>
              </a:rPr>
              <a:t>Ingatlanok karbantartása, üzemeltetése és felújítása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sz="2400" spc="56" dirty="0">
                <a:latin typeface="Arial Black" panose="020B0A04020102020204" pitchFamily="34" charset="0"/>
                <a:cs typeface="Martel Heavy" panose="020B0604020202020204" charset="-18"/>
              </a:rPr>
              <a:t>Bérleményellenőrzés	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sz="2400" spc="56" dirty="0">
                <a:latin typeface="Arial Black" panose="020B0A04020102020204" pitchFamily="34" charset="0"/>
                <a:cs typeface="Martel Heavy" panose="020B0604020202020204" charset="-18"/>
              </a:rPr>
              <a:t>Behajtási tevékenység, követeléskezelés</a:t>
            </a:r>
          </a:p>
          <a:p>
            <a:pPr>
              <a:spcBef>
                <a:spcPts val="600"/>
              </a:spcBef>
            </a:pPr>
            <a:r>
              <a:rPr lang="hu-HU" sz="3600" spc="56" dirty="0">
                <a:latin typeface="Arial Black" panose="020B0A04020102020204" pitchFamily="34" charset="0"/>
                <a:cs typeface="Martel Heavy" panose="020B0604020202020204" charset="-18"/>
              </a:rPr>
              <a:t>2. Városüzemeltetés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sz="2400" spc="56" dirty="0">
                <a:latin typeface="Arial Black" panose="020B0A04020102020204" pitchFamily="34" charset="0"/>
                <a:cs typeface="Martel Heavy" panose="020B0604020202020204" charset="-18"/>
              </a:rPr>
              <a:t>Közterületek takarítása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sz="2400" spc="56" dirty="0">
                <a:latin typeface="Arial Black" panose="020B0A04020102020204" pitchFamily="34" charset="0"/>
                <a:cs typeface="Martel Heavy" panose="020B0604020202020204" charset="-18"/>
              </a:rPr>
              <a:t>Zöldterület fenntartása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sz="2400" spc="56" dirty="0">
                <a:latin typeface="Arial Black" panose="020B0A04020102020204" pitchFamily="34" charset="0"/>
                <a:cs typeface="Martel Heavy" panose="020B0604020202020204" charset="-18"/>
              </a:rPr>
              <a:t>Általános karbantartás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sz="2400" spc="56" dirty="0">
                <a:latin typeface="Arial Black" panose="020B0A04020102020204" pitchFamily="34" charset="0"/>
                <a:cs typeface="Martel Heavy" panose="020B0604020202020204" charset="-18"/>
              </a:rPr>
              <a:t>Graffiti mentesítés, kutyafuttatók és illemhely fenntartás</a:t>
            </a:r>
            <a:endParaRPr lang="hu-HU" sz="3600" spc="56" dirty="0">
              <a:latin typeface="Arial Black" panose="020B0A04020102020204" pitchFamily="34" charset="0"/>
              <a:cs typeface="Martel Heavy" panose="020B0604020202020204" charset="-18"/>
            </a:endParaRPr>
          </a:p>
          <a:p>
            <a:pPr>
              <a:spcBef>
                <a:spcPts val="600"/>
              </a:spcBef>
            </a:pPr>
            <a:r>
              <a:rPr lang="hu-HU" sz="3600" spc="56" dirty="0">
                <a:latin typeface="Arial Black" panose="020B0A04020102020204" pitchFamily="34" charset="0"/>
                <a:cs typeface="Martel Heavy" panose="020B0604020202020204" charset="-18"/>
              </a:rPr>
              <a:t>3. Piacüzemeltetés</a:t>
            </a:r>
          </a:p>
          <a:p>
            <a:pPr marL="361950" indent="-3619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sz="2400" spc="56" dirty="0">
                <a:latin typeface="Arial Black" panose="020B0A04020102020204" pitchFamily="34" charset="0"/>
                <a:cs typeface="Martel Heavy" panose="020B0604020202020204" charset="-18"/>
              </a:rPr>
              <a:t>Klauzál téri piaccsarnok</a:t>
            </a:r>
          </a:p>
          <a:p>
            <a:pPr marL="361950" indent="-3619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sz="2400" spc="56" dirty="0">
                <a:latin typeface="Arial Black" panose="020B0A04020102020204" pitchFamily="34" charset="0"/>
                <a:cs typeface="Martel Heavy" panose="020B0604020202020204" charset="-18"/>
              </a:rPr>
              <a:t>Garay téri piac</a:t>
            </a:r>
          </a:p>
        </p:txBody>
      </p:sp>
      <p:pic>
        <p:nvPicPr>
          <p:cNvPr id="5" name="Kép 4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03F4FCBD-D737-1B3E-48A0-0B83B555E8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sp>
        <p:nvSpPr>
          <p:cNvPr id="14" name="Dia számának helye 13">
            <a:extLst>
              <a:ext uri="{FF2B5EF4-FFF2-40B4-BE49-F238E27FC236}">
                <a16:creationId xmlns:a16="http://schemas.microsoft.com/office/drawing/2014/main" id="{E3B443AD-EAF5-050B-F56E-593C3D410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53400" y="945988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52F25E-3488-9B18-2F94-7EC828F33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03BBDCA4-830D-D32E-3634-BAE869C2FC13}"/>
              </a:ext>
            </a:extLst>
          </p:cNvPr>
          <p:cNvSpPr txBox="1"/>
          <p:nvPr/>
        </p:nvSpPr>
        <p:spPr>
          <a:xfrm>
            <a:off x="1066800" y="709723"/>
            <a:ext cx="15333406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Követeléskezelés - helyiséggazdálkodás</a:t>
            </a: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04CB4000-D470-7A89-9452-BE63B2FFCA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aphicFrame>
        <p:nvGraphicFramePr>
          <p:cNvPr id="2" name="Táblázat 1">
            <a:extLst>
              <a:ext uri="{FF2B5EF4-FFF2-40B4-BE49-F238E27FC236}">
                <a16:creationId xmlns:a16="http://schemas.microsoft.com/office/drawing/2014/main" id="{F5739476-40E1-A68A-8CCC-C5C2E9E534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771733"/>
              </p:ext>
            </p:extLst>
          </p:nvPr>
        </p:nvGraphicFramePr>
        <p:xfrm>
          <a:off x="1201993" y="1862817"/>
          <a:ext cx="15198213" cy="6877443"/>
        </p:xfrm>
        <a:graphic>
          <a:graphicData uri="http://schemas.openxmlformats.org/drawingml/2006/table">
            <a:tbl>
              <a:tblPr/>
              <a:tblGrid>
                <a:gridCol w="11832627">
                  <a:extLst>
                    <a:ext uri="{9D8B030D-6E8A-4147-A177-3AD203B41FA5}">
                      <a16:colId xmlns:a16="http://schemas.microsoft.com/office/drawing/2014/main" val="2908046586"/>
                    </a:ext>
                  </a:extLst>
                </a:gridCol>
                <a:gridCol w="1215510">
                  <a:extLst>
                    <a:ext uri="{9D8B030D-6E8A-4147-A177-3AD203B41FA5}">
                      <a16:colId xmlns:a16="http://schemas.microsoft.com/office/drawing/2014/main" val="1244965569"/>
                    </a:ext>
                  </a:extLst>
                </a:gridCol>
                <a:gridCol w="2150076">
                  <a:extLst>
                    <a:ext uri="{9D8B030D-6E8A-4147-A177-3AD203B41FA5}">
                      <a16:colId xmlns:a16="http://schemas.microsoft.com/office/drawing/2014/main" val="3150186920"/>
                    </a:ext>
                  </a:extLst>
                </a:gridCol>
              </a:tblGrid>
              <a:tr h="36123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hu-H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2026. I. negyedév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674086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Megnevezés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Összeg (Ft)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923933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Fizetési hátralékkal rendelkező adósok írásos felszólítása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316 366 087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6768919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Fizetési felszólítás ellenére sem fizető bérlők részére a felmondás elkészítése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464232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Adóssal szemben kezdeményezett fizetési meghagyás indítása (MOKK)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140567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Adóssal szemben kezdeményezett végrehajtási eljárás megindítása (MOKK)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9708435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Peres eljárás indítása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0727242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Folyamatban lévő peres eljárások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256 290 692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1670039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Ügyvédi Iroda által kezdeményezett végrehajtási eljárások (kiürítés)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8811837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Ügyvédi Iroda által kezdeményezett végrehajtási eljárások (díjhátralék)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0593271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Folyamatban lévő végrehajtási eljárások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257 032 227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1661192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Végrehajtási jog bejegyzés (ingatlanügyi hatóság megkeresése)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5578051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Ingó foglalás (gépjármű, üzletrész)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9462316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Árverés (ingó, ingatlan)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6887077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Vht</a:t>
                      </a:r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52. § d) pontja alapján szünetel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0742961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 rendelet [ </a:t>
                      </a:r>
                      <a:r>
                        <a:rPr lang="hu-H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Vüsz</a:t>
                      </a:r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] 33. § a), b), c), d) pontja alapján térült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7618913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jogerős rendőrségi kiürítés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5509582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Hitelezői igény bejelentése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683168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Behajthatatlan követelések (elévülés, felszámolás, megszűnés) pénzügyi kivezetésére tett javaslat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9548729"/>
                  </a:ext>
                </a:extLst>
              </a:tr>
            </a:tbl>
          </a:graphicData>
        </a:graphic>
      </p:graphicFrame>
      <p:sp>
        <p:nvSpPr>
          <p:cNvPr id="11" name="Dia számának helye 10">
            <a:extLst>
              <a:ext uri="{FF2B5EF4-FFF2-40B4-BE49-F238E27FC236}">
                <a16:creationId xmlns:a16="http://schemas.microsoft.com/office/drawing/2014/main" id="{567E6FA5-5068-7CF4-036B-5E28C003B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45988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638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491900" y="587768"/>
            <a:ext cx="15228000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2026. I. negyedévi vagyonhasznosítási feladatok, lakások, helyiségek értékesítésének és bérbeadásának bevételei, Terv/Tény összehasonlítás</a:t>
            </a:r>
            <a:endParaRPr lang="en-US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C7CBC57-FFD3-61C8-7430-B09E51557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aphicFrame>
        <p:nvGraphicFramePr>
          <p:cNvPr id="2" name="Táblázat 1">
            <a:extLst>
              <a:ext uri="{FF2B5EF4-FFF2-40B4-BE49-F238E27FC236}">
                <a16:creationId xmlns:a16="http://schemas.microsoft.com/office/drawing/2014/main" id="{DCA4EEB9-0331-6472-5F3C-8CC7676F9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609554"/>
              </p:ext>
            </p:extLst>
          </p:nvPr>
        </p:nvGraphicFramePr>
        <p:xfrm>
          <a:off x="1491900" y="2434427"/>
          <a:ext cx="14750287" cy="6433542"/>
        </p:xfrm>
        <a:graphic>
          <a:graphicData uri="http://schemas.openxmlformats.org/drawingml/2006/table">
            <a:tbl>
              <a:tblPr/>
              <a:tblGrid>
                <a:gridCol w="976379">
                  <a:extLst>
                    <a:ext uri="{9D8B030D-6E8A-4147-A177-3AD203B41FA5}">
                      <a16:colId xmlns:a16="http://schemas.microsoft.com/office/drawing/2014/main" val="845376101"/>
                    </a:ext>
                  </a:extLst>
                </a:gridCol>
                <a:gridCol w="4881891">
                  <a:extLst>
                    <a:ext uri="{9D8B030D-6E8A-4147-A177-3AD203B41FA5}">
                      <a16:colId xmlns:a16="http://schemas.microsoft.com/office/drawing/2014/main" val="2955154746"/>
                    </a:ext>
                  </a:extLst>
                </a:gridCol>
                <a:gridCol w="1778403">
                  <a:extLst>
                    <a:ext uri="{9D8B030D-6E8A-4147-A177-3AD203B41FA5}">
                      <a16:colId xmlns:a16="http://schemas.microsoft.com/office/drawing/2014/main" val="3095896855"/>
                    </a:ext>
                  </a:extLst>
                </a:gridCol>
                <a:gridCol w="1778404">
                  <a:extLst>
                    <a:ext uri="{9D8B030D-6E8A-4147-A177-3AD203B41FA5}">
                      <a16:colId xmlns:a16="http://schemas.microsoft.com/office/drawing/2014/main" val="1125124893"/>
                    </a:ext>
                  </a:extLst>
                </a:gridCol>
                <a:gridCol w="1778403">
                  <a:extLst>
                    <a:ext uri="{9D8B030D-6E8A-4147-A177-3AD203B41FA5}">
                      <a16:colId xmlns:a16="http://schemas.microsoft.com/office/drawing/2014/main" val="2760383187"/>
                    </a:ext>
                  </a:extLst>
                </a:gridCol>
                <a:gridCol w="1778404">
                  <a:extLst>
                    <a:ext uri="{9D8B030D-6E8A-4147-A177-3AD203B41FA5}">
                      <a16:colId xmlns:a16="http://schemas.microsoft.com/office/drawing/2014/main" val="2712915113"/>
                    </a:ext>
                  </a:extLst>
                </a:gridCol>
                <a:gridCol w="1778403">
                  <a:extLst>
                    <a:ext uri="{9D8B030D-6E8A-4147-A177-3AD203B41FA5}">
                      <a16:colId xmlns:a16="http://schemas.microsoft.com/office/drawing/2014/main" val="365104219"/>
                    </a:ext>
                  </a:extLst>
                </a:gridCol>
              </a:tblGrid>
              <a:tr h="222394"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  <a:prstDash val="soli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               Adatok Bruttó </a:t>
                      </a:r>
                      <a:r>
                        <a:rPr lang="hu-H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eFt</a:t>
                      </a:r>
                      <a:r>
                        <a:rPr lang="hu-H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-ban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9525" marR="9525" marT="9525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9272"/>
                  </a:ext>
                </a:extLst>
              </a:tr>
              <a:tr h="918853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Sorszám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Jogcím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2026. évi </a:t>
                      </a:r>
                    </a:p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bevételi terv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2026. évi időarányos</a:t>
                      </a:r>
                    </a:p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tény (EVIN)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2026. 01-03.</a:t>
                      </a:r>
                    </a:p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havi tény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Eltérés </a:t>
                      </a:r>
                    </a:p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Tény-Terv (</a:t>
                      </a:r>
                      <a:r>
                        <a:rPr lang="hu-HU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eFt</a:t>
                      </a:r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Eltérés </a:t>
                      </a:r>
                    </a:p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Tény/Terv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57749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Lakások bérbeadásával kapcsolatos bevételek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 marL="9525" marR="9525" marT="9525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 marL="9525" marR="9525" marT="9525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 marL="9525" marR="9525" marT="9525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 marL="9525" marR="9525" marT="9525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 marL="9525" marR="9525" marT="9525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6812646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Lakás bérleti díj*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760 282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190 070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193 923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-3 853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-2,03%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6484829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Víz-csatorna díj térítés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64 212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16 053 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15 473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580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3,61%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3522198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Szemétdíj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40 947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10 237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10 177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0,59%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563350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Mindösszesen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865 442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216 360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219 573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-3 212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-1,48%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860173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Helyiség bérbeadásával kapcsolatos bevételek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6808095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Bérleti díj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1 423 861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355 965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effectLst/>
                          <a:latin typeface="Arial"/>
                        </a:rPr>
                        <a:t>345 669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effectLst/>
                          <a:latin typeface="Arial"/>
                        </a:rPr>
                        <a:t>   10 296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2,89%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1012430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Bérleti díj (víz, csatorna)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13 604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3 401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2 826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545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16,02%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322632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Mindösszesen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1 437 465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359 366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348 526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10 840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3,02%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6638219"/>
                  </a:ext>
                </a:extLst>
              </a:tr>
              <a:tr h="39102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Ingatlanok elidegenítéssel kapcsolatos bevételek**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 marL="9525" marR="9525" marT="9525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 marL="9525" marR="9525" marT="9525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 marL="9525" marR="9525" marT="9525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 marL="9525" marR="9525" marT="9525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 marL="9525" marR="9525" marT="9525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7321717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Lakások értékesítése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1 002 000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250 500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-250 500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-100,00%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5898401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Helyiségek értékesítése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2 000 000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500 000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7 000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-493 000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-98,60%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523119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Egyéb ingatlanok értékesítése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500 000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125 000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-125 000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-100,00%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7972986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Bérlakásértékesítés részletre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hu-HU" sz="1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765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765</a:t>
                      </a:r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-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4679874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Mindösszesen**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3 502 000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875 500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7 765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-867 735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-99,28%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110573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l" fontAlgn="b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* (bérleti díj + használati díj + áram + fűtés + lift + takarítás)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  <a:prstDash val="soli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469959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l" fontAlgn="b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** 2025. évi elfogadott költségvetés - bevételi előirányzat B52. rovatrend - Ingatlanok értékesítése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955095150"/>
                  </a:ext>
                </a:extLst>
              </a:tr>
            </a:tbl>
          </a:graphicData>
        </a:graphic>
      </p:graphicFrame>
      <p:sp>
        <p:nvSpPr>
          <p:cNvPr id="11" name="Dia számának helye 10">
            <a:extLst>
              <a:ext uri="{FF2B5EF4-FFF2-40B4-BE49-F238E27FC236}">
                <a16:creationId xmlns:a16="http://schemas.microsoft.com/office/drawing/2014/main" id="{8E4960F5-C1CB-2461-40E1-56B2EDB01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39100" y="9516669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5347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460090" y="537017"/>
            <a:ext cx="15515304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2026. I. negyedévi vagyonhasznosítási feladatok, lakások, helyiségek értékesítésével és bérbeadásával kapcsolatos kiadások Terv/Tény összehasonlítás</a:t>
            </a:r>
            <a:endParaRPr lang="en-US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C7CBC57-FFD3-61C8-7430-B09E51557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67322"/>
            <a:ext cx="3138556" cy="757400"/>
          </a:xfrm>
          <a:prstGeom prst="rect">
            <a:avLst/>
          </a:prstGeom>
        </p:spPr>
      </p:pic>
      <p:graphicFrame>
        <p:nvGraphicFramePr>
          <p:cNvPr id="5" name="Táblázat 4">
            <a:extLst>
              <a:ext uri="{FF2B5EF4-FFF2-40B4-BE49-F238E27FC236}">
                <a16:creationId xmlns:a16="http://schemas.microsoft.com/office/drawing/2014/main" id="{11F5BAB3-6138-C816-1D8D-8D63EB5B5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140548"/>
              </p:ext>
            </p:extLst>
          </p:nvPr>
        </p:nvGraphicFramePr>
        <p:xfrm>
          <a:off x="1062292" y="2480531"/>
          <a:ext cx="15515308" cy="6689935"/>
        </p:xfrm>
        <a:graphic>
          <a:graphicData uri="http://schemas.openxmlformats.org/drawingml/2006/table">
            <a:tbl>
              <a:tblPr/>
              <a:tblGrid>
                <a:gridCol w="714810">
                  <a:extLst>
                    <a:ext uri="{9D8B030D-6E8A-4147-A177-3AD203B41FA5}">
                      <a16:colId xmlns:a16="http://schemas.microsoft.com/office/drawing/2014/main" val="328511122"/>
                    </a:ext>
                  </a:extLst>
                </a:gridCol>
                <a:gridCol w="720743">
                  <a:extLst>
                    <a:ext uri="{9D8B030D-6E8A-4147-A177-3AD203B41FA5}">
                      <a16:colId xmlns:a16="http://schemas.microsoft.com/office/drawing/2014/main" val="1385925766"/>
                    </a:ext>
                  </a:extLst>
                </a:gridCol>
                <a:gridCol w="6592315">
                  <a:extLst>
                    <a:ext uri="{9D8B030D-6E8A-4147-A177-3AD203B41FA5}">
                      <a16:colId xmlns:a16="http://schemas.microsoft.com/office/drawing/2014/main" val="621382043"/>
                    </a:ext>
                  </a:extLst>
                </a:gridCol>
                <a:gridCol w="1529369">
                  <a:extLst>
                    <a:ext uri="{9D8B030D-6E8A-4147-A177-3AD203B41FA5}">
                      <a16:colId xmlns:a16="http://schemas.microsoft.com/office/drawing/2014/main" val="4098676204"/>
                    </a:ext>
                  </a:extLst>
                </a:gridCol>
                <a:gridCol w="1479516">
                  <a:extLst>
                    <a:ext uri="{9D8B030D-6E8A-4147-A177-3AD203B41FA5}">
                      <a16:colId xmlns:a16="http://schemas.microsoft.com/office/drawing/2014/main" val="777242312"/>
                    </a:ext>
                  </a:extLst>
                </a:gridCol>
                <a:gridCol w="1524190">
                  <a:extLst>
                    <a:ext uri="{9D8B030D-6E8A-4147-A177-3AD203B41FA5}">
                      <a16:colId xmlns:a16="http://schemas.microsoft.com/office/drawing/2014/main" val="862340747"/>
                    </a:ext>
                  </a:extLst>
                </a:gridCol>
                <a:gridCol w="1489172">
                  <a:extLst>
                    <a:ext uri="{9D8B030D-6E8A-4147-A177-3AD203B41FA5}">
                      <a16:colId xmlns:a16="http://schemas.microsoft.com/office/drawing/2014/main" val="3954333019"/>
                    </a:ext>
                  </a:extLst>
                </a:gridCol>
                <a:gridCol w="1465193">
                  <a:extLst>
                    <a:ext uri="{9D8B030D-6E8A-4147-A177-3AD203B41FA5}">
                      <a16:colId xmlns:a16="http://schemas.microsoft.com/office/drawing/2014/main" val="2663649882"/>
                    </a:ext>
                  </a:extLst>
                </a:gridCol>
              </a:tblGrid>
              <a:tr h="304875">
                <a:tc>
                  <a:txBody>
                    <a:bodyPr/>
                    <a:lstStyle/>
                    <a:p>
                      <a:pPr algn="ctr" fontAlgn="ctr"/>
                      <a:endParaRPr lang="hu-HU" sz="1300" b="0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071" marR="3071" marT="3071" marB="0"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vert="vert27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hu-H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                             Adatok Bruttó </a:t>
                      </a:r>
                      <a:r>
                        <a:rPr lang="hu-HU" sz="12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eFt</a:t>
                      </a:r>
                      <a:r>
                        <a:rPr lang="hu-H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-ban</a:t>
                      </a:r>
                      <a:endParaRPr lang="hu-HU" dirty="0"/>
                    </a:p>
                  </a:txBody>
                  <a:tcPr marL="3071" marR="3071" marT="3071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3071" marR="3071" marT="3071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460786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Címszám</a:t>
                      </a:r>
                    </a:p>
                  </a:txBody>
                  <a:tcPr marL="3071" marR="3071" marT="307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Rovatrend</a:t>
                      </a:r>
                    </a:p>
                  </a:txBody>
                  <a:tcPr marL="3071" marR="3071" marT="3071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Feladat megnevezése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2026. évi Önkorm.  Költségvetés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2026. évi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1-3 havi 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Időarányos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előirányzat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2026. évi                            01-03. havi 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tény (EVIN)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Terv-Tény                               </a:t>
                      </a:r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eFt</a:t>
                      </a:r>
                      <a:endParaRPr lang="hu-HU" dirty="0"/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                              Terv/Tény (%)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2344291"/>
                  </a:ext>
                </a:extLst>
              </a:tr>
              <a:tr h="508382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defTabSz="900113" fontAlgn="ctr">
                        <a:tabLst>
                          <a:tab pos="9956800" algn="l"/>
                        </a:tabLst>
                      </a:pPr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épületek, lakások, helyiségek kezelése, üzemeltetése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 defTabSz="900113" fontAlgn="ctr"/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65008554"/>
                  </a:ext>
                </a:extLst>
              </a:tr>
              <a:tr h="432889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K3311.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ingatlanok közüzemi díja - villamosenergia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36 678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76325" algn="l"/>
                        </a:tabLst>
                      </a:pPr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9 170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9 314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1076325" algn="l"/>
                        </a:tabLst>
                      </a:pPr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-144</a:t>
                      </a:r>
                      <a:endParaRPr lang="hu-HU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-1,57%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0374845"/>
                  </a:ext>
                </a:extLst>
              </a:tr>
              <a:tr h="424745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K3312.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ingatlanok közüzemi díja - gázenergia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32 335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8 084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5 211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1076325" algn="l"/>
                        </a:tabLst>
                      </a:pPr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2 873</a:t>
                      </a:r>
                      <a:endParaRPr lang="hu-HU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35,54%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9472597"/>
                  </a:ext>
                </a:extLst>
              </a:tr>
              <a:tr h="44509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K3314.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ingatlanok közüzemi díja - víz- és csatorna szolgáltatás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46 361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11 590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-16 841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28 431</a:t>
                      </a:r>
                      <a:endParaRPr lang="hu-HU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245,31%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8011621"/>
                  </a:ext>
                </a:extLst>
              </a:tr>
              <a:tr h="44509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ingatlanok közüzemi díja - egyéb szolgáltatások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24 760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6 190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76325" algn="l"/>
                        </a:tabLst>
                      </a:pPr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4 324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1 866</a:t>
                      </a:r>
                      <a:endParaRPr lang="hu-HU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30,15%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1131851"/>
                  </a:ext>
                </a:extLst>
              </a:tr>
              <a:tr h="48325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ingatlanok üzemeltetése, fenntartása, karbantartása, erzsébetvárosi gyorsszervíz szolgáltatás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712 273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178 068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139 614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38 455</a:t>
                      </a:r>
                      <a:endParaRPr lang="hu-HU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21,60%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0774705"/>
                  </a:ext>
                </a:extLst>
              </a:tr>
              <a:tr h="44509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Társasházakban lévő önkormányzati tulajdonhoz kapcsolódó kiadások (társasházi ügyintézők és megbízottak)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170 788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42 697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25 602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17 095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40,04%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806477"/>
                  </a:ext>
                </a:extLst>
              </a:tr>
              <a:tr h="43763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Végrehajtási költség, közjegyzői díj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  3 000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750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76325" algn="l"/>
                        </a:tabLst>
                      </a:pPr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750</a:t>
                      </a:r>
                      <a:endParaRPr lang="hu-HU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100,00%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436909"/>
                  </a:ext>
                </a:extLst>
              </a:tr>
              <a:tr h="408410"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5301 címszám összesen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1 026 195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256 549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167 224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89 325</a:t>
                      </a:r>
                      <a:endParaRPr lang="hu-HU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34,82%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7483592"/>
                  </a:ext>
                </a:extLst>
              </a:tr>
              <a:tr h="51740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Társasházak közös költsége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74407948"/>
                  </a:ext>
                </a:extLst>
              </a:tr>
              <a:tr h="424745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lakások és helyiségek közös költsége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1 082 543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270 636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281 013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-10 377</a:t>
                      </a:r>
                      <a:endParaRPr lang="hu-HU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-3,83%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7327634"/>
                  </a:ext>
                </a:extLst>
              </a:tr>
              <a:tr h="433868"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5302 címszám összesen</a:t>
                      </a:r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1 082 543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270 636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281 013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-10 377</a:t>
                      </a:r>
                      <a:endParaRPr lang="hu-HU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-3,83%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2502873"/>
                  </a:ext>
                </a:extLst>
              </a:tr>
            </a:tbl>
          </a:graphicData>
        </a:graphic>
      </p:graphicFrame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CD8A08F7-DE70-0757-7ED8-0B644A39C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463459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115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447800" y="773969"/>
            <a:ext cx="15557088" cy="18549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Lakossági szolgáltatások, vagyongazdálkodási feladatok 2026. I. negyedévi működési kiadási előirányzatai Terv/Tény összehasonlítás</a:t>
            </a:r>
            <a:endParaRPr lang="en-US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C7CBC57-FFD3-61C8-7430-B09E51557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aphicFrame>
        <p:nvGraphicFramePr>
          <p:cNvPr id="2" name="Táblázat 1">
            <a:extLst>
              <a:ext uri="{FF2B5EF4-FFF2-40B4-BE49-F238E27FC236}">
                <a16:creationId xmlns:a16="http://schemas.microsoft.com/office/drawing/2014/main" id="{E40759D5-E7BD-A2B3-6228-70E12AAE79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278881"/>
              </p:ext>
            </p:extLst>
          </p:nvPr>
        </p:nvGraphicFramePr>
        <p:xfrm>
          <a:off x="1547446" y="2935422"/>
          <a:ext cx="14851464" cy="4391799"/>
        </p:xfrm>
        <a:graphic>
          <a:graphicData uri="http://schemas.openxmlformats.org/drawingml/2006/table">
            <a:tbl>
              <a:tblPr/>
              <a:tblGrid>
                <a:gridCol w="669254">
                  <a:extLst>
                    <a:ext uri="{9D8B030D-6E8A-4147-A177-3AD203B41FA5}">
                      <a16:colId xmlns:a16="http://schemas.microsoft.com/office/drawing/2014/main" val="858758914"/>
                    </a:ext>
                  </a:extLst>
                </a:gridCol>
                <a:gridCol w="680716">
                  <a:extLst>
                    <a:ext uri="{9D8B030D-6E8A-4147-A177-3AD203B41FA5}">
                      <a16:colId xmlns:a16="http://schemas.microsoft.com/office/drawing/2014/main" val="2651028660"/>
                    </a:ext>
                  </a:extLst>
                </a:gridCol>
                <a:gridCol w="6065476">
                  <a:extLst>
                    <a:ext uri="{9D8B030D-6E8A-4147-A177-3AD203B41FA5}">
                      <a16:colId xmlns:a16="http://schemas.microsoft.com/office/drawing/2014/main" val="1537775207"/>
                    </a:ext>
                  </a:extLst>
                </a:gridCol>
                <a:gridCol w="1661823">
                  <a:extLst>
                    <a:ext uri="{9D8B030D-6E8A-4147-A177-3AD203B41FA5}">
                      <a16:colId xmlns:a16="http://schemas.microsoft.com/office/drawing/2014/main" val="2648208327"/>
                    </a:ext>
                  </a:extLst>
                </a:gridCol>
                <a:gridCol w="1507803">
                  <a:extLst>
                    <a:ext uri="{9D8B030D-6E8A-4147-A177-3AD203B41FA5}">
                      <a16:colId xmlns:a16="http://schemas.microsoft.com/office/drawing/2014/main" val="246947661"/>
                    </a:ext>
                  </a:extLst>
                </a:gridCol>
                <a:gridCol w="1507803">
                  <a:extLst>
                    <a:ext uri="{9D8B030D-6E8A-4147-A177-3AD203B41FA5}">
                      <a16:colId xmlns:a16="http://schemas.microsoft.com/office/drawing/2014/main" val="4281113092"/>
                    </a:ext>
                  </a:extLst>
                </a:gridCol>
                <a:gridCol w="1421324">
                  <a:extLst>
                    <a:ext uri="{9D8B030D-6E8A-4147-A177-3AD203B41FA5}">
                      <a16:colId xmlns:a16="http://schemas.microsoft.com/office/drawing/2014/main" val="1512755067"/>
                    </a:ext>
                  </a:extLst>
                </a:gridCol>
                <a:gridCol w="1337265">
                  <a:extLst>
                    <a:ext uri="{9D8B030D-6E8A-4147-A177-3AD203B41FA5}">
                      <a16:colId xmlns:a16="http://schemas.microsoft.com/office/drawing/2014/main" val="112092432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hu-H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hu-HU" sz="1200" b="1" i="0" u="none" strike="noStrike" dirty="0">
                          <a:effectLst/>
                          <a:latin typeface="Arial"/>
                          <a:cs typeface="Arial"/>
                        </a:rPr>
                        <a:t>                                                          Adatok bruttó </a:t>
                      </a:r>
                      <a:r>
                        <a:rPr lang="hu-HU" sz="1200" b="1" i="0" u="none" strike="noStrike" dirty="0" err="1">
                          <a:effectLst/>
                          <a:latin typeface="Arial"/>
                          <a:cs typeface="Arial"/>
                        </a:rPr>
                        <a:t>eFt</a:t>
                      </a:r>
                      <a:r>
                        <a:rPr lang="hu-HU" sz="1200" b="1" i="0" u="none" strike="noStrike" dirty="0">
                          <a:effectLst/>
                          <a:latin typeface="Arial"/>
                          <a:cs typeface="Arial"/>
                        </a:rPr>
                        <a:t>-ban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3249" marR="3249" marT="3249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232928"/>
                  </a:ext>
                </a:extLst>
              </a:tr>
              <a:tr h="140578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Címszám</a:t>
                      </a:r>
                    </a:p>
                  </a:txBody>
                  <a:tcPr marL="3249" marR="3249" marT="3249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Rovatrend</a:t>
                      </a:r>
                    </a:p>
                  </a:txBody>
                  <a:tcPr marL="3249" marR="3249" marT="324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Feladat megnevezése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2026. évi 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Önkorm.  Költségvetés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hu-H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2026. évi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1-3 havi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Időarányos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előirányzat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hu-H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2026. évi                            01-03. havi tény (EVIN)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Terv-Tény</a:t>
                      </a:r>
                    </a:p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eFt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                              Terv/Tény (%)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3093499"/>
                  </a:ext>
                </a:extLst>
              </a:tr>
              <a:tr h="55935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5400</a:t>
                      </a: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Lakások és helyiségek bérbeadása, elidegenítése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4160577"/>
                  </a:ext>
                </a:extLst>
              </a:tr>
              <a:tr h="69057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5401</a:t>
                      </a: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K337.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0" i="0" u="none" strike="noStrike" dirty="0">
                          <a:effectLst/>
                          <a:latin typeface="Arial"/>
                          <a:cs typeface="Arial"/>
                        </a:rPr>
                        <a:t>Lakások bérbeadásával és értékesítésével kapcsolatos közvetlen kiadások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501 845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125 461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105 154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20 307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16,19%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9515834"/>
                  </a:ext>
                </a:extLst>
              </a:tr>
              <a:tr h="707342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5404</a:t>
                      </a: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K337.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0" i="0" u="none" strike="noStrike" dirty="0">
                          <a:effectLst/>
                          <a:latin typeface="Arial"/>
                          <a:cs typeface="Arial"/>
                        </a:rPr>
                        <a:t>Önkormányzati tulajdonú ingatlanok és helyiségek bérbeadásával és értékesítésével kapcsolatos közvetlen kiadások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332 300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83 075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54 039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indent="-90488"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29 036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34,95%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9437562"/>
                  </a:ext>
                </a:extLst>
              </a:tr>
              <a:tr h="602660"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1" i="0" u="none" strike="noStrike" dirty="0">
                          <a:effectLst/>
                          <a:latin typeface="Arial"/>
                          <a:cs typeface="Arial"/>
                        </a:rPr>
                        <a:t>5401+5404 címszám összesen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834 145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208 536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159 193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90488"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49 343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90488"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23,66%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5127908"/>
                  </a:ext>
                </a:extLst>
              </a:tr>
            </a:tbl>
          </a:graphicData>
        </a:graphic>
      </p:graphicFrame>
      <p:sp>
        <p:nvSpPr>
          <p:cNvPr id="11" name="Dia számának helye 10">
            <a:extLst>
              <a:ext uri="{FF2B5EF4-FFF2-40B4-BE49-F238E27FC236}">
                <a16:creationId xmlns:a16="http://schemas.microsoft.com/office/drawing/2014/main" id="{79CC56E6-899D-25B1-CF92-50B67728C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263749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7741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566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6302990" y="8867775"/>
            <a:ext cx="1463040" cy="835343"/>
            <a:chOff x="0" y="0"/>
            <a:chExt cx="1950720" cy="1113790"/>
          </a:xfrm>
        </p:grpSpPr>
        <p:sp>
          <p:nvSpPr>
            <p:cNvPr id="4" name="Freeform 4"/>
            <p:cNvSpPr/>
            <p:nvPr/>
          </p:nvSpPr>
          <p:spPr>
            <a:xfrm>
              <a:off x="50800" y="47020"/>
              <a:ext cx="1848634" cy="1015200"/>
            </a:xfrm>
            <a:custGeom>
              <a:avLst/>
              <a:gdLst/>
              <a:ahLst/>
              <a:cxnLst/>
              <a:rect l="l" t="t" r="r" b="b"/>
              <a:pathLst>
                <a:path w="1848634" h="1015200">
                  <a:moveTo>
                    <a:pt x="849630" y="161260"/>
                  </a:moveTo>
                  <a:cubicBezTo>
                    <a:pt x="1253490" y="124430"/>
                    <a:pt x="1663700" y="101570"/>
                    <a:pt x="1760220" y="124430"/>
                  </a:cubicBezTo>
                  <a:cubicBezTo>
                    <a:pt x="1788160" y="130780"/>
                    <a:pt x="1800860" y="138400"/>
                    <a:pt x="1811020" y="149830"/>
                  </a:cubicBezTo>
                  <a:cubicBezTo>
                    <a:pt x="1818640" y="157450"/>
                    <a:pt x="1821180" y="166340"/>
                    <a:pt x="1822450" y="176500"/>
                  </a:cubicBezTo>
                  <a:cubicBezTo>
                    <a:pt x="1823720" y="189200"/>
                    <a:pt x="1821180" y="208250"/>
                    <a:pt x="1812290" y="219680"/>
                  </a:cubicBezTo>
                  <a:cubicBezTo>
                    <a:pt x="1803400" y="232380"/>
                    <a:pt x="1788160" y="240000"/>
                    <a:pt x="1762760" y="247620"/>
                  </a:cubicBezTo>
                  <a:cubicBezTo>
                    <a:pt x="1692910" y="267940"/>
                    <a:pt x="1506220" y="269210"/>
                    <a:pt x="1356360" y="271750"/>
                  </a:cubicBezTo>
                  <a:cubicBezTo>
                    <a:pt x="1170940" y="275560"/>
                    <a:pt x="948690" y="267940"/>
                    <a:pt x="735330" y="259050"/>
                  </a:cubicBezTo>
                  <a:cubicBezTo>
                    <a:pt x="510540" y="248890"/>
                    <a:pt x="123190" y="241270"/>
                    <a:pt x="41910" y="209520"/>
                  </a:cubicBezTo>
                  <a:cubicBezTo>
                    <a:pt x="21590" y="201900"/>
                    <a:pt x="15240" y="194280"/>
                    <a:pt x="8890" y="184120"/>
                  </a:cubicBezTo>
                  <a:cubicBezTo>
                    <a:pt x="2540" y="176500"/>
                    <a:pt x="0" y="167610"/>
                    <a:pt x="0" y="157450"/>
                  </a:cubicBezTo>
                  <a:cubicBezTo>
                    <a:pt x="1270" y="143480"/>
                    <a:pt x="5080" y="123160"/>
                    <a:pt x="22860" y="107920"/>
                  </a:cubicBezTo>
                  <a:cubicBezTo>
                    <a:pt x="66040" y="71090"/>
                    <a:pt x="212090" y="41880"/>
                    <a:pt x="334010" y="24100"/>
                  </a:cubicBezTo>
                  <a:cubicBezTo>
                    <a:pt x="501650" y="-1300"/>
                    <a:pt x="792480" y="-3840"/>
                    <a:pt x="938530" y="3780"/>
                  </a:cubicBezTo>
                  <a:cubicBezTo>
                    <a:pt x="1022350" y="7590"/>
                    <a:pt x="1070610" y="13940"/>
                    <a:pt x="1136650" y="27910"/>
                  </a:cubicBezTo>
                  <a:cubicBezTo>
                    <a:pt x="1202690" y="41880"/>
                    <a:pt x="1271270" y="71090"/>
                    <a:pt x="1336040" y="86330"/>
                  </a:cubicBezTo>
                  <a:cubicBezTo>
                    <a:pt x="1393190" y="100300"/>
                    <a:pt x="1445260" y="111730"/>
                    <a:pt x="1503680" y="118080"/>
                  </a:cubicBezTo>
                  <a:cubicBezTo>
                    <a:pt x="1564640" y="124430"/>
                    <a:pt x="1637030" y="118080"/>
                    <a:pt x="1692910" y="124430"/>
                  </a:cubicBezTo>
                  <a:cubicBezTo>
                    <a:pt x="1739900" y="129510"/>
                    <a:pt x="1814830" y="154910"/>
                    <a:pt x="1817370" y="148560"/>
                  </a:cubicBezTo>
                  <a:cubicBezTo>
                    <a:pt x="1818640" y="146020"/>
                    <a:pt x="1800860" y="134590"/>
                    <a:pt x="1800860" y="133320"/>
                  </a:cubicBezTo>
                  <a:cubicBezTo>
                    <a:pt x="1802130" y="133320"/>
                    <a:pt x="1830070" y="148560"/>
                    <a:pt x="1838960" y="161260"/>
                  </a:cubicBezTo>
                  <a:cubicBezTo>
                    <a:pt x="1846580" y="172690"/>
                    <a:pt x="1850390" y="191740"/>
                    <a:pt x="1847850" y="205710"/>
                  </a:cubicBezTo>
                  <a:cubicBezTo>
                    <a:pt x="1846580" y="219680"/>
                    <a:pt x="1836420" y="236190"/>
                    <a:pt x="1826260" y="245080"/>
                  </a:cubicBezTo>
                  <a:cubicBezTo>
                    <a:pt x="1814830" y="255240"/>
                    <a:pt x="1804670" y="256510"/>
                    <a:pt x="1783080" y="260320"/>
                  </a:cubicBezTo>
                  <a:cubicBezTo>
                    <a:pt x="1731010" y="269210"/>
                    <a:pt x="1602740" y="267940"/>
                    <a:pt x="1501140" y="261590"/>
                  </a:cubicBezTo>
                  <a:cubicBezTo>
                    <a:pt x="1384300" y="253970"/>
                    <a:pt x="1196340" y="226030"/>
                    <a:pt x="1121410" y="213330"/>
                  </a:cubicBezTo>
                  <a:cubicBezTo>
                    <a:pt x="1090930" y="206980"/>
                    <a:pt x="1073150" y="206980"/>
                    <a:pt x="1055370" y="198090"/>
                  </a:cubicBezTo>
                  <a:cubicBezTo>
                    <a:pt x="1041400" y="190470"/>
                    <a:pt x="1028700" y="180310"/>
                    <a:pt x="1021080" y="168880"/>
                  </a:cubicBezTo>
                  <a:cubicBezTo>
                    <a:pt x="1014730" y="156180"/>
                    <a:pt x="1012190" y="137130"/>
                    <a:pt x="1016000" y="123160"/>
                  </a:cubicBezTo>
                  <a:cubicBezTo>
                    <a:pt x="1019810" y="110460"/>
                    <a:pt x="1029970" y="93950"/>
                    <a:pt x="1041400" y="86330"/>
                  </a:cubicBezTo>
                  <a:cubicBezTo>
                    <a:pt x="1052830" y="78710"/>
                    <a:pt x="1073150" y="68550"/>
                    <a:pt x="1085850" y="74900"/>
                  </a:cubicBezTo>
                  <a:cubicBezTo>
                    <a:pt x="1107440" y="87600"/>
                    <a:pt x="1120140" y="147290"/>
                    <a:pt x="1132840" y="209520"/>
                  </a:cubicBezTo>
                  <a:cubicBezTo>
                    <a:pt x="1158240" y="342870"/>
                    <a:pt x="1184910" y="772130"/>
                    <a:pt x="1162050" y="854680"/>
                  </a:cubicBezTo>
                  <a:cubicBezTo>
                    <a:pt x="1155700" y="876270"/>
                    <a:pt x="1149350" y="883890"/>
                    <a:pt x="1137920" y="892780"/>
                  </a:cubicBezTo>
                  <a:cubicBezTo>
                    <a:pt x="1126490" y="901670"/>
                    <a:pt x="1107440" y="905480"/>
                    <a:pt x="1094740" y="905480"/>
                  </a:cubicBezTo>
                  <a:cubicBezTo>
                    <a:pt x="1084580" y="904210"/>
                    <a:pt x="1074420" y="901670"/>
                    <a:pt x="1065530" y="895320"/>
                  </a:cubicBezTo>
                  <a:cubicBezTo>
                    <a:pt x="1055370" y="887700"/>
                    <a:pt x="1046480" y="877540"/>
                    <a:pt x="1038860" y="858490"/>
                  </a:cubicBezTo>
                  <a:cubicBezTo>
                    <a:pt x="1021080" y="812770"/>
                    <a:pt x="1012190" y="645130"/>
                    <a:pt x="1016000" y="601950"/>
                  </a:cubicBezTo>
                  <a:cubicBezTo>
                    <a:pt x="1017270" y="586710"/>
                    <a:pt x="1017270" y="581630"/>
                    <a:pt x="1023620" y="572740"/>
                  </a:cubicBezTo>
                  <a:cubicBezTo>
                    <a:pt x="1029970" y="561310"/>
                    <a:pt x="1042670" y="547340"/>
                    <a:pt x="1056640" y="542260"/>
                  </a:cubicBezTo>
                  <a:cubicBezTo>
                    <a:pt x="1073150" y="538450"/>
                    <a:pt x="1101090" y="539720"/>
                    <a:pt x="1115060" y="549880"/>
                  </a:cubicBezTo>
                  <a:cubicBezTo>
                    <a:pt x="1129030" y="560040"/>
                    <a:pt x="1145540" y="584170"/>
                    <a:pt x="1141730" y="601950"/>
                  </a:cubicBezTo>
                  <a:cubicBezTo>
                    <a:pt x="1136650" y="627350"/>
                    <a:pt x="1083310" y="642590"/>
                    <a:pt x="1047750" y="679420"/>
                  </a:cubicBezTo>
                  <a:cubicBezTo>
                    <a:pt x="986790" y="745460"/>
                    <a:pt x="878840" y="944850"/>
                    <a:pt x="833120" y="988030"/>
                  </a:cubicBezTo>
                  <a:cubicBezTo>
                    <a:pt x="816610" y="1003270"/>
                    <a:pt x="807720" y="1009620"/>
                    <a:pt x="795020" y="1013430"/>
                  </a:cubicBezTo>
                  <a:cubicBezTo>
                    <a:pt x="784860" y="1015970"/>
                    <a:pt x="774700" y="1015970"/>
                    <a:pt x="764540" y="1012160"/>
                  </a:cubicBezTo>
                  <a:cubicBezTo>
                    <a:pt x="751840" y="1008350"/>
                    <a:pt x="735330" y="996920"/>
                    <a:pt x="727710" y="985490"/>
                  </a:cubicBezTo>
                  <a:cubicBezTo>
                    <a:pt x="720090" y="974060"/>
                    <a:pt x="717550" y="953740"/>
                    <a:pt x="718820" y="941040"/>
                  </a:cubicBezTo>
                  <a:cubicBezTo>
                    <a:pt x="720090" y="930880"/>
                    <a:pt x="730250" y="925800"/>
                    <a:pt x="730250" y="913100"/>
                  </a:cubicBezTo>
                  <a:cubicBezTo>
                    <a:pt x="728980" y="877540"/>
                    <a:pt x="651510" y="784830"/>
                    <a:pt x="631190" y="725140"/>
                  </a:cubicBezTo>
                  <a:cubicBezTo>
                    <a:pt x="613410" y="676880"/>
                    <a:pt x="621030" y="612110"/>
                    <a:pt x="603250" y="586710"/>
                  </a:cubicBezTo>
                  <a:cubicBezTo>
                    <a:pt x="593090" y="571470"/>
                    <a:pt x="570230" y="571470"/>
                    <a:pt x="563880" y="561310"/>
                  </a:cubicBezTo>
                  <a:cubicBezTo>
                    <a:pt x="560070" y="552420"/>
                    <a:pt x="561340" y="540990"/>
                    <a:pt x="563880" y="532100"/>
                  </a:cubicBezTo>
                  <a:cubicBezTo>
                    <a:pt x="567690" y="519400"/>
                    <a:pt x="576580" y="502890"/>
                    <a:pt x="588010" y="495270"/>
                  </a:cubicBezTo>
                  <a:cubicBezTo>
                    <a:pt x="598170" y="486380"/>
                    <a:pt x="615950" y="481300"/>
                    <a:pt x="629920" y="482570"/>
                  </a:cubicBezTo>
                  <a:cubicBezTo>
                    <a:pt x="643890" y="485110"/>
                    <a:pt x="660400" y="494000"/>
                    <a:pt x="669290" y="502890"/>
                  </a:cubicBezTo>
                  <a:cubicBezTo>
                    <a:pt x="676910" y="509240"/>
                    <a:pt x="681990" y="514320"/>
                    <a:pt x="683260" y="528290"/>
                  </a:cubicBezTo>
                  <a:cubicBezTo>
                    <a:pt x="688340" y="574010"/>
                    <a:pt x="618490" y="777210"/>
                    <a:pt x="593090" y="836900"/>
                  </a:cubicBezTo>
                  <a:cubicBezTo>
                    <a:pt x="581660" y="862300"/>
                    <a:pt x="574040" y="877540"/>
                    <a:pt x="562610" y="888970"/>
                  </a:cubicBezTo>
                  <a:cubicBezTo>
                    <a:pt x="554990" y="897860"/>
                    <a:pt x="547370" y="901670"/>
                    <a:pt x="535940" y="904210"/>
                  </a:cubicBezTo>
                  <a:cubicBezTo>
                    <a:pt x="524510" y="906750"/>
                    <a:pt x="505460" y="908020"/>
                    <a:pt x="492760" y="900400"/>
                  </a:cubicBezTo>
                  <a:cubicBezTo>
                    <a:pt x="477520" y="892780"/>
                    <a:pt x="466090" y="878810"/>
                    <a:pt x="457200" y="854680"/>
                  </a:cubicBezTo>
                  <a:cubicBezTo>
                    <a:pt x="438150" y="802610"/>
                    <a:pt x="429260" y="624810"/>
                    <a:pt x="443230" y="577820"/>
                  </a:cubicBezTo>
                  <a:cubicBezTo>
                    <a:pt x="448310" y="558770"/>
                    <a:pt x="457200" y="551150"/>
                    <a:pt x="468630" y="542260"/>
                  </a:cubicBezTo>
                  <a:cubicBezTo>
                    <a:pt x="480060" y="534640"/>
                    <a:pt x="496570" y="529560"/>
                    <a:pt x="509270" y="530830"/>
                  </a:cubicBezTo>
                  <a:cubicBezTo>
                    <a:pt x="523240" y="530830"/>
                    <a:pt x="539750" y="537180"/>
                    <a:pt x="549910" y="546070"/>
                  </a:cubicBezTo>
                  <a:cubicBezTo>
                    <a:pt x="561340" y="553690"/>
                    <a:pt x="571500" y="567660"/>
                    <a:pt x="574040" y="581630"/>
                  </a:cubicBezTo>
                  <a:cubicBezTo>
                    <a:pt x="576580" y="599410"/>
                    <a:pt x="570230" y="629890"/>
                    <a:pt x="557530" y="643860"/>
                  </a:cubicBezTo>
                  <a:cubicBezTo>
                    <a:pt x="544830" y="657830"/>
                    <a:pt x="515620" y="666720"/>
                    <a:pt x="497840" y="665450"/>
                  </a:cubicBezTo>
                  <a:cubicBezTo>
                    <a:pt x="483870" y="664180"/>
                    <a:pt x="468630" y="656560"/>
                    <a:pt x="459740" y="645130"/>
                  </a:cubicBezTo>
                  <a:cubicBezTo>
                    <a:pt x="448310" y="632430"/>
                    <a:pt x="439420" y="601950"/>
                    <a:pt x="440690" y="585440"/>
                  </a:cubicBezTo>
                  <a:cubicBezTo>
                    <a:pt x="443230" y="570200"/>
                    <a:pt x="452120" y="556230"/>
                    <a:pt x="462280" y="547340"/>
                  </a:cubicBezTo>
                  <a:cubicBezTo>
                    <a:pt x="472440" y="538450"/>
                    <a:pt x="488950" y="532100"/>
                    <a:pt x="502920" y="530830"/>
                  </a:cubicBezTo>
                  <a:cubicBezTo>
                    <a:pt x="515620" y="529560"/>
                    <a:pt x="533400" y="533370"/>
                    <a:pt x="544830" y="540990"/>
                  </a:cubicBezTo>
                  <a:cubicBezTo>
                    <a:pt x="556260" y="548610"/>
                    <a:pt x="565150" y="556230"/>
                    <a:pt x="571500" y="575280"/>
                  </a:cubicBezTo>
                  <a:cubicBezTo>
                    <a:pt x="589280" y="623540"/>
                    <a:pt x="599440" y="814040"/>
                    <a:pt x="579120" y="864840"/>
                  </a:cubicBezTo>
                  <a:cubicBezTo>
                    <a:pt x="568960" y="886430"/>
                    <a:pt x="552450" y="899130"/>
                    <a:pt x="535940" y="904210"/>
                  </a:cubicBezTo>
                  <a:cubicBezTo>
                    <a:pt x="520700" y="909290"/>
                    <a:pt x="492760" y="902940"/>
                    <a:pt x="480060" y="892780"/>
                  </a:cubicBezTo>
                  <a:cubicBezTo>
                    <a:pt x="466090" y="881350"/>
                    <a:pt x="457200" y="863570"/>
                    <a:pt x="457200" y="839440"/>
                  </a:cubicBezTo>
                  <a:cubicBezTo>
                    <a:pt x="455930" y="782290"/>
                    <a:pt x="552450" y="614650"/>
                    <a:pt x="563880" y="561310"/>
                  </a:cubicBezTo>
                  <a:cubicBezTo>
                    <a:pt x="568960" y="540990"/>
                    <a:pt x="563880" y="529560"/>
                    <a:pt x="568960" y="516860"/>
                  </a:cubicBezTo>
                  <a:cubicBezTo>
                    <a:pt x="572770" y="507970"/>
                    <a:pt x="579120" y="500350"/>
                    <a:pt x="588010" y="495270"/>
                  </a:cubicBezTo>
                  <a:cubicBezTo>
                    <a:pt x="598170" y="487650"/>
                    <a:pt x="614680" y="481300"/>
                    <a:pt x="629920" y="482570"/>
                  </a:cubicBezTo>
                  <a:cubicBezTo>
                    <a:pt x="648970" y="486380"/>
                    <a:pt x="673100" y="496540"/>
                    <a:pt x="693420" y="523210"/>
                  </a:cubicBezTo>
                  <a:cubicBezTo>
                    <a:pt x="745490" y="591790"/>
                    <a:pt x="858520" y="929610"/>
                    <a:pt x="833120" y="988030"/>
                  </a:cubicBezTo>
                  <a:cubicBezTo>
                    <a:pt x="824230" y="1008350"/>
                    <a:pt x="796290" y="1013430"/>
                    <a:pt x="779780" y="1014700"/>
                  </a:cubicBezTo>
                  <a:cubicBezTo>
                    <a:pt x="764540" y="1014700"/>
                    <a:pt x="748030" y="1005810"/>
                    <a:pt x="737870" y="996920"/>
                  </a:cubicBezTo>
                  <a:cubicBezTo>
                    <a:pt x="730250" y="990570"/>
                    <a:pt x="723900" y="981680"/>
                    <a:pt x="721360" y="971520"/>
                  </a:cubicBezTo>
                  <a:cubicBezTo>
                    <a:pt x="717550" y="956280"/>
                    <a:pt x="720090" y="937230"/>
                    <a:pt x="730250" y="913100"/>
                  </a:cubicBezTo>
                  <a:cubicBezTo>
                    <a:pt x="749300" y="864840"/>
                    <a:pt x="819150" y="769590"/>
                    <a:pt x="869950" y="716250"/>
                  </a:cubicBezTo>
                  <a:cubicBezTo>
                    <a:pt x="915670" y="669260"/>
                    <a:pt x="988060" y="634970"/>
                    <a:pt x="1016000" y="601950"/>
                  </a:cubicBezTo>
                  <a:cubicBezTo>
                    <a:pt x="1031240" y="582900"/>
                    <a:pt x="1028700" y="560040"/>
                    <a:pt x="1043940" y="549880"/>
                  </a:cubicBezTo>
                  <a:cubicBezTo>
                    <a:pt x="1057910" y="539720"/>
                    <a:pt x="1085850" y="537180"/>
                    <a:pt x="1101090" y="543530"/>
                  </a:cubicBezTo>
                  <a:cubicBezTo>
                    <a:pt x="1117600" y="549880"/>
                    <a:pt x="1130300" y="566390"/>
                    <a:pt x="1140460" y="586710"/>
                  </a:cubicBezTo>
                  <a:cubicBezTo>
                    <a:pt x="1155700" y="621000"/>
                    <a:pt x="1160780" y="689580"/>
                    <a:pt x="1164590" y="736570"/>
                  </a:cubicBezTo>
                  <a:cubicBezTo>
                    <a:pt x="1167130" y="778480"/>
                    <a:pt x="1170940" y="826740"/>
                    <a:pt x="1162050" y="854680"/>
                  </a:cubicBezTo>
                  <a:cubicBezTo>
                    <a:pt x="1156970" y="872460"/>
                    <a:pt x="1150620" y="885160"/>
                    <a:pt x="1137920" y="892780"/>
                  </a:cubicBezTo>
                  <a:cubicBezTo>
                    <a:pt x="1123950" y="901670"/>
                    <a:pt x="1096010" y="906750"/>
                    <a:pt x="1079500" y="901670"/>
                  </a:cubicBezTo>
                  <a:cubicBezTo>
                    <a:pt x="1065530" y="897860"/>
                    <a:pt x="1051560" y="883890"/>
                    <a:pt x="1045210" y="873730"/>
                  </a:cubicBezTo>
                  <a:cubicBezTo>
                    <a:pt x="1038860" y="864840"/>
                    <a:pt x="1038860" y="859760"/>
                    <a:pt x="1036320" y="844520"/>
                  </a:cubicBezTo>
                  <a:cubicBezTo>
                    <a:pt x="1027430" y="783560"/>
                    <a:pt x="1004570" y="523210"/>
                    <a:pt x="1017270" y="406370"/>
                  </a:cubicBezTo>
                  <a:cubicBezTo>
                    <a:pt x="1026160" y="323820"/>
                    <a:pt x="1083310" y="227300"/>
                    <a:pt x="1070610" y="201900"/>
                  </a:cubicBezTo>
                  <a:cubicBezTo>
                    <a:pt x="1065530" y="191740"/>
                    <a:pt x="1050290" y="198090"/>
                    <a:pt x="1041400" y="191740"/>
                  </a:cubicBezTo>
                  <a:cubicBezTo>
                    <a:pt x="1031240" y="182850"/>
                    <a:pt x="1019810" y="166340"/>
                    <a:pt x="1016000" y="153640"/>
                  </a:cubicBezTo>
                  <a:cubicBezTo>
                    <a:pt x="1013460" y="143480"/>
                    <a:pt x="1013460" y="133320"/>
                    <a:pt x="1016000" y="123160"/>
                  </a:cubicBezTo>
                  <a:cubicBezTo>
                    <a:pt x="1019810" y="111730"/>
                    <a:pt x="1029970" y="93950"/>
                    <a:pt x="1041400" y="86330"/>
                  </a:cubicBezTo>
                  <a:cubicBezTo>
                    <a:pt x="1052830" y="78710"/>
                    <a:pt x="1062990" y="76170"/>
                    <a:pt x="1085850" y="74900"/>
                  </a:cubicBezTo>
                  <a:cubicBezTo>
                    <a:pt x="1153160" y="72360"/>
                    <a:pt x="1372870" y="128240"/>
                    <a:pt x="1501140" y="137130"/>
                  </a:cubicBezTo>
                  <a:cubicBezTo>
                    <a:pt x="1609090" y="144750"/>
                    <a:pt x="1750060" y="118080"/>
                    <a:pt x="1800860" y="133320"/>
                  </a:cubicBezTo>
                  <a:cubicBezTo>
                    <a:pt x="1821180" y="139670"/>
                    <a:pt x="1830070" y="148560"/>
                    <a:pt x="1838960" y="161260"/>
                  </a:cubicBezTo>
                  <a:cubicBezTo>
                    <a:pt x="1846580" y="172690"/>
                    <a:pt x="1850390" y="191740"/>
                    <a:pt x="1847850" y="205710"/>
                  </a:cubicBezTo>
                  <a:cubicBezTo>
                    <a:pt x="1846580" y="219680"/>
                    <a:pt x="1835150" y="236190"/>
                    <a:pt x="1826260" y="245080"/>
                  </a:cubicBezTo>
                  <a:cubicBezTo>
                    <a:pt x="1818640" y="252700"/>
                    <a:pt x="1813560" y="256510"/>
                    <a:pt x="1798320" y="259050"/>
                  </a:cubicBezTo>
                  <a:cubicBezTo>
                    <a:pt x="1751330" y="269210"/>
                    <a:pt x="1570990" y="252700"/>
                    <a:pt x="1490980" y="246350"/>
                  </a:cubicBezTo>
                  <a:cubicBezTo>
                    <a:pt x="1438910" y="241270"/>
                    <a:pt x="1410970" y="242540"/>
                    <a:pt x="1362710" y="231110"/>
                  </a:cubicBezTo>
                  <a:cubicBezTo>
                    <a:pt x="1294130" y="214600"/>
                    <a:pt x="1197610" y="161260"/>
                    <a:pt x="1121410" y="143480"/>
                  </a:cubicBezTo>
                  <a:cubicBezTo>
                    <a:pt x="1057910" y="128240"/>
                    <a:pt x="1018540" y="123160"/>
                    <a:pt x="941070" y="120620"/>
                  </a:cubicBezTo>
                  <a:cubicBezTo>
                    <a:pt x="801370" y="114270"/>
                    <a:pt x="511810" y="120620"/>
                    <a:pt x="349250" y="142210"/>
                  </a:cubicBezTo>
                  <a:cubicBezTo>
                    <a:pt x="233680" y="158720"/>
                    <a:pt x="106680" y="217140"/>
                    <a:pt x="55880" y="212060"/>
                  </a:cubicBezTo>
                  <a:cubicBezTo>
                    <a:pt x="36830" y="210790"/>
                    <a:pt x="26670" y="204440"/>
                    <a:pt x="17780" y="195550"/>
                  </a:cubicBezTo>
                  <a:cubicBezTo>
                    <a:pt x="8890" y="186660"/>
                    <a:pt x="1270" y="171420"/>
                    <a:pt x="0" y="157450"/>
                  </a:cubicBezTo>
                  <a:cubicBezTo>
                    <a:pt x="0" y="144750"/>
                    <a:pt x="5080" y="128240"/>
                    <a:pt x="12700" y="118080"/>
                  </a:cubicBezTo>
                  <a:cubicBezTo>
                    <a:pt x="20320" y="107920"/>
                    <a:pt x="27940" y="101570"/>
                    <a:pt x="48260" y="96490"/>
                  </a:cubicBezTo>
                  <a:cubicBezTo>
                    <a:pt x="132080" y="76170"/>
                    <a:pt x="514350" y="130780"/>
                    <a:pt x="737870" y="139670"/>
                  </a:cubicBezTo>
                  <a:cubicBezTo>
                    <a:pt x="949960" y="147290"/>
                    <a:pt x="1169670" y="154910"/>
                    <a:pt x="1355090" y="151100"/>
                  </a:cubicBezTo>
                  <a:cubicBezTo>
                    <a:pt x="1508760" y="147290"/>
                    <a:pt x="1711960" y="109190"/>
                    <a:pt x="1774190" y="125700"/>
                  </a:cubicBezTo>
                  <a:cubicBezTo>
                    <a:pt x="1794510" y="130780"/>
                    <a:pt x="1803400" y="138400"/>
                    <a:pt x="1811020" y="149830"/>
                  </a:cubicBezTo>
                  <a:cubicBezTo>
                    <a:pt x="1818640" y="159990"/>
                    <a:pt x="1822450" y="179040"/>
                    <a:pt x="1822450" y="191740"/>
                  </a:cubicBezTo>
                  <a:cubicBezTo>
                    <a:pt x="1822450" y="201900"/>
                    <a:pt x="1818640" y="210790"/>
                    <a:pt x="1812290" y="219680"/>
                  </a:cubicBezTo>
                  <a:cubicBezTo>
                    <a:pt x="1804670" y="229840"/>
                    <a:pt x="1798320" y="238730"/>
                    <a:pt x="1776730" y="245080"/>
                  </a:cubicBezTo>
                  <a:cubicBezTo>
                    <a:pt x="1694180" y="273020"/>
                    <a:pt x="1271270" y="246350"/>
                    <a:pt x="1101090" y="257780"/>
                  </a:cubicBezTo>
                  <a:cubicBezTo>
                    <a:pt x="996950" y="265400"/>
                    <a:pt x="896620" y="297150"/>
                    <a:pt x="849630" y="288260"/>
                  </a:cubicBezTo>
                  <a:cubicBezTo>
                    <a:pt x="829310" y="284450"/>
                    <a:pt x="819150" y="278100"/>
                    <a:pt x="808990" y="267940"/>
                  </a:cubicBezTo>
                  <a:cubicBezTo>
                    <a:pt x="800100" y="256510"/>
                    <a:pt x="793750" y="238730"/>
                    <a:pt x="793750" y="224760"/>
                  </a:cubicBezTo>
                  <a:cubicBezTo>
                    <a:pt x="793750" y="210790"/>
                    <a:pt x="800100" y="193010"/>
                    <a:pt x="810260" y="181580"/>
                  </a:cubicBezTo>
                  <a:cubicBezTo>
                    <a:pt x="819150" y="171420"/>
                    <a:pt x="849630" y="161260"/>
                    <a:pt x="849630" y="16126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145827" y="8657272"/>
            <a:ext cx="1932623" cy="1570673"/>
            <a:chOff x="0" y="0"/>
            <a:chExt cx="2576830" cy="2094230"/>
          </a:xfrm>
        </p:grpSpPr>
        <p:sp>
          <p:nvSpPr>
            <p:cNvPr id="6" name="Freeform 6"/>
            <p:cNvSpPr/>
            <p:nvPr/>
          </p:nvSpPr>
          <p:spPr>
            <a:xfrm>
              <a:off x="50800" y="50800"/>
              <a:ext cx="2473960" cy="1992469"/>
            </a:xfrm>
            <a:custGeom>
              <a:avLst/>
              <a:gdLst/>
              <a:ahLst/>
              <a:cxnLst/>
              <a:rect l="l" t="t" r="r" b="b"/>
              <a:pathLst>
                <a:path w="2473960" h="1992469">
                  <a:moveTo>
                    <a:pt x="0" y="647700"/>
                  </a:moveTo>
                  <a:cubicBezTo>
                    <a:pt x="2540" y="607060"/>
                    <a:pt x="1270" y="599440"/>
                    <a:pt x="1270" y="585470"/>
                  </a:cubicBezTo>
                  <a:cubicBezTo>
                    <a:pt x="2540" y="554990"/>
                    <a:pt x="16510" y="469900"/>
                    <a:pt x="17780" y="450850"/>
                  </a:cubicBezTo>
                  <a:cubicBezTo>
                    <a:pt x="19050" y="444500"/>
                    <a:pt x="19050" y="444500"/>
                    <a:pt x="19050" y="439420"/>
                  </a:cubicBezTo>
                  <a:cubicBezTo>
                    <a:pt x="21590" y="422910"/>
                    <a:pt x="29210" y="354330"/>
                    <a:pt x="31750" y="340360"/>
                  </a:cubicBezTo>
                  <a:cubicBezTo>
                    <a:pt x="33020" y="336550"/>
                    <a:pt x="33020" y="335280"/>
                    <a:pt x="33020" y="332740"/>
                  </a:cubicBezTo>
                  <a:cubicBezTo>
                    <a:pt x="34290" y="330200"/>
                    <a:pt x="35560" y="326390"/>
                    <a:pt x="35560" y="326390"/>
                  </a:cubicBezTo>
                  <a:cubicBezTo>
                    <a:pt x="35560" y="326390"/>
                    <a:pt x="36830" y="321310"/>
                    <a:pt x="38100" y="318770"/>
                  </a:cubicBezTo>
                  <a:cubicBezTo>
                    <a:pt x="39370" y="317500"/>
                    <a:pt x="41910" y="312420"/>
                    <a:pt x="41910" y="312420"/>
                  </a:cubicBezTo>
                  <a:cubicBezTo>
                    <a:pt x="41910" y="312420"/>
                    <a:pt x="44450" y="308610"/>
                    <a:pt x="45720" y="307340"/>
                  </a:cubicBezTo>
                  <a:cubicBezTo>
                    <a:pt x="48260" y="304800"/>
                    <a:pt x="50800" y="300990"/>
                    <a:pt x="50800" y="300990"/>
                  </a:cubicBezTo>
                  <a:cubicBezTo>
                    <a:pt x="50800" y="300990"/>
                    <a:pt x="54610" y="298450"/>
                    <a:pt x="57150" y="297180"/>
                  </a:cubicBezTo>
                  <a:cubicBezTo>
                    <a:pt x="58420" y="295910"/>
                    <a:pt x="63500" y="293370"/>
                    <a:pt x="63500" y="293370"/>
                  </a:cubicBezTo>
                  <a:cubicBezTo>
                    <a:pt x="63500" y="292100"/>
                    <a:pt x="67310" y="290830"/>
                    <a:pt x="69850" y="289560"/>
                  </a:cubicBezTo>
                  <a:cubicBezTo>
                    <a:pt x="72390" y="289560"/>
                    <a:pt x="76200" y="287020"/>
                    <a:pt x="76200" y="287020"/>
                  </a:cubicBezTo>
                  <a:cubicBezTo>
                    <a:pt x="76200" y="287020"/>
                    <a:pt x="81280" y="287020"/>
                    <a:pt x="83820" y="285750"/>
                  </a:cubicBezTo>
                  <a:cubicBezTo>
                    <a:pt x="86360" y="285750"/>
                    <a:pt x="91440" y="284480"/>
                    <a:pt x="91440" y="284480"/>
                  </a:cubicBezTo>
                  <a:cubicBezTo>
                    <a:pt x="91440" y="284480"/>
                    <a:pt x="96520" y="285750"/>
                    <a:pt x="99060" y="285750"/>
                  </a:cubicBezTo>
                  <a:cubicBezTo>
                    <a:pt x="101600" y="285750"/>
                    <a:pt x="105410" y="285750"/>
                    <a:pt x="105410" y="285750"/>
                  </a:cubicBezTo>
                  <a:cubicBezTo>
                    <a:pt x="105410" y="287020"/>
                    <a:pt x="110490" y="288290"/>
                    <a:pt x="113030" y="288290"/>
                  </a:cubicBezTo>
                  <a:cubicBezTo>
                    <a:pt x="115570" y="289560"/>
                    <a:pt x="119380" y="290830"/>
                    <a:pt x="119380" y="290830"/>
                  </a:cubicBezTo>
                  <a:cubicBezTo>
                    <a:pt x="119380" y="290830"/>
                    <a:pt x="124460" y="293370"/>
                    <a:pt x="125730" y="294640"/>
                  </a:cubicBezTo>
                  <a:cubicBezTo>
                    <a:pt x="128270" y="297180"/>
                    <a:pt x="132080" y="299720"/>
                    <a:pt x="132080" y="299720"/>
                  </a:cubicBezTo>
                  <a:cubicBezTo>
                    <a:pt x="132080" y="299720"/>
                    <a:pt x="135890" y="302260"/>
                    <a:pt x="137160" y="304800"/>
                  </a:cubicBezTo>
                  <a:cubicBezTo>
                    <a:pt x="138430" y="306070"/>
                    <a:pt x="142240" y="309880"/>
                    <a:pt x="142240" y="309880"/>
                  </a:cubicBezTo>
                  <a:cubicBezTo>
                    <a:pt x="142240" y="309880"/>
                    <a:pt x="144780" y="314960"/>
                    <a:pt x="146050" y="316230"/>
                  </a:cubicBezTo>
                  <a:cubicBezTo>
                    <a:pt x="147320" y="318770"/>
                    <a:pt x="149860" y="322580"/>
                    <a:pt x="149860" y="322580"/>
                  </a:cubicBezTo>
                  <a:cubicBezTo>
                    <a:pt x="149860" y="322580"/>
                    <a:pt x="151130" y="327660"/>
                    <a:pt x="151130" y="330200"/>
                  </a:cubicBezTo>
                  <a:cubicBezTo>
                    <a:pt x="152400" y="332740"/>
                    <a:pt x="153670" y="336550"/>
                    <a:pt x="153670" y="336550"/>
                  </a:cubicBezTo>
                  <a:cubicBezTo>
                    <a:pt x="153670" y="337820"/>
                    <a:pt x="153670" y="341630"/>
                    <a:pt x="153670" y="344170"/>
                  </a:cubicBezTo>
                  <a:cubicBezTo>
                    <a:pt x="153670" y="346710"/>
                    <a:pt x="153670" y="349250"/>
                    <a:pt x="153670" y="350520"/>
                  </a:cubicBezTo>
                  <a:cubicBezTo>
                    <a:pt x="153670" y="350520"/>
                    <a:pt x="154940" y="346710"/>
                    <a:pt x="156210" y="344170"/>
                  </a:cubicBezTo>
                  <a:cubicBezTo>
                    <a:pt x="157480" y="341630"/>
                    <a:pt x="160020" y="336550"/>
                    <a:pt x="160020" y="336550"/>
                  </a:cubicBezTo>
                  <a:cubicBezTo>
                    <a:pt x="160020" y="336550"/>
                    <a:pt x="163830" y="331470"/>
                    <a:pt x="166370" y="328930"/>
                  </a:cubicBezTo>
                  <a:cubicBezTo>
                    <a:pt x="167640" y="327660"/>
                    <a:pt x="171450" y="322580"/>
                    <a:pt x="171450" y="322580"/>
                  </a:cubicBezTo>
                  <a:cubicBezTo>
                    <a:pt x="171450" y="322580"/>
                    <a:pt x="176530" y="318770"/>
                    <a:pt x="177800" y="317500"/>
                  </a:cubicBezTo>
                  <a:cubicBezTo>
                    <a:pt x="180340" y="316230"/>
                    <a:pt x="185420" y="312420"/>
                    <a:pt x="185420" y="312420"/>
                  </a:cubicBezTo>
                  <a:cubicBezTo>
                    <a:pt x="185420" y="312420"/>
                    <a:pt x="190500" y="309880"/>
                    <a:pt x="193040" y="308610"/>
                  </a:cubicBezTo>
                  <a:cubicBezTo>
                    <a:pt x="195580" y="307340"/>
                    <a:pt x="201930" y="304800"/>
                    <a:pt x="201930" y="304800"/>
                  </a:cubicBezTo>
                  <a:cubicBezTo>
                    <a:pt x="201930" y="304800"/>
                    <a:pt x="207010" y="304800"/>
                    <a:pt x="209550" y="303530"/>
                  </a:cubicBezTo>
                  <a:cubicBezTo>
                    <a:pt x="213360" y="303530"/>
                    <a:pt x="218440" y="302260"/>
                    <a:pt x="218440" y="302260"/>
                  </a:cubicBezTo>
                  <a:cubicBezTo>
                    <a:pt x="219710" y="302260"/>
                    <a:pt x="300990" y="289560"/>
                    <a:pt x="304800" y="284480"/>
                  </a:cubicBezTo>
                  <a:cubicBezTo>
                    <a:pt x="304800" y="283210"/>
                    <a:pt x="303530" y="283210"/>
                    <a:pt x="303530" y="281940"/>
                  </a:cubicBezTo>
                  <a:cubicBezTo>
                    <a:pt x="303530" y="279400"/>
                    <a:pt x="302260" y="275590"/>
                    <a:pt x="302260" y="274320"/>
                  </a:cubicBezTo>
                  <a:cubicBezTo>
                    <a:pt x="302260" y="274320"/>
                    <a:pt x="302260" y="270510"/>
                    <a:pt x="302260" y="267970"/>
                  </a:cubicBezTo>
                  <a:cubicBezTo>
                    <a:pt x="303530" y="265430"/>
                    <a:pt x="303530" y="260350"/>
                    <a:pt x="303530" y="260350"/>
                  </a:cubicBezTo>
                  <a:cubicBezTo>
                    <a:pt x="303530" y="260350"/>
                    <a:pt x="304800" y="256540"/>
                    <a:pt x="304800" y="254000"/>
                  </a:cubicBezTo>
                  <a:cubicBezTo>
                    <a:pt x="306070" y="251460"/>
                    <a:pt x="307340" y="247650"/>
                    <a:pt x="307340" y="247650"/>
                  </a:cubicBezTo>
                  <a:cubicBezTo>
                    <a:pt x="307340" y="247650"/>
                    <a:pt x="309880" y="242570"/>
                    <a:pt x="311150" y="241300"/>
                  </a:cubicBezTo>
                  <a:cubicBezTo>
                    <a:pt x="312420" y="238760"/>
                    <a:pt x="314960" y="234950"/>
                    <a:pt x="314960" y="234950"/>
                  </a:cubicBezTo>
                  <a:cubicBezTo>
                    <a:pt x="314960" y="234950"/>
                    <a:pt x="318770" y="231140"/>
                    <a:pt x="320040" y="229870"/>
                  </a:cubicBezTo>
                  <a:cubicBezTo>
                    <a:pt x="321310" y="228600"/>
                    <a:pt x="325120" y="224790"/>
                    <a:pt x="325120" y="224790"/>
                  </a:cubicBezTo>
                  <a:cubicBezTo>
                    <a:pt x="325120" y="224790"/>
                    <a:pt x="328930" y="222250"/>
                    <a:pt x="331470" y="220980"/>
                  </a:cubicBezTo>
                  <a:cubicBezTo>
                    <a:pt x="332740" y="219710"/>
                    <a:pt x="336550" y="217170"/>
                    <a:pt x="336550" y="217170"/>
                  </a:cubicBezTo>
                  <a:cubicBezTo>
                    <a:pt x="336550" y="217170"/>
                    <a:pt x="341630" y="215900"/>
                    <a:pt x="344170" y="215900"/>
                  </a:cubicBezTo>
                  <a:cubicBezTo>
                    <a:pt x="345440" y="214630"/>
                    <a:pt x="350520" y="213360"/>
                    <a:pt x="350520" y="213360"/>
                  </a:cubicBezTo>
                  <a:cubicBezTo>
                    <a:pt x="351790" y="213360"/>
                    <a:pt x="490220" y="204470"/>
                    <a:pt x="553720" y="194310"/>
                  </a:cubicBezTo>
                  <a:cubicBezTo>
                    <a:pt x="612140" y="185420"/>
                    <a:pt x="702310" y="165100"/>
                    <a:pt x="720090" y="158750"/>
                  </a:cubicBezTo>
                  <a:cubicBezTo>
                    <a:pt x="722630" y="157480"/>
                    <a:pt x="723900" y="156210"/>
                    <a:pt x="725170" y="156210"/>
                  </a:cubicBezTo>
                  <a:cubicBezTo>
                    <a:pt x="727710" y="154940"/>
                    <a:pt x="731520" y="152400"/>
                    <a:pt x="731520" y="152400"/>
                  </a:cubicBezTo>
                  <a:cubicBezTo>
                    <a:pt x="731520" y="152400"/>
                    <a:pt x="736600" y="151130"/>
                    <a:pt x="739140" y="149860"/>
                  </a:cubicBezTo>
                  <a:cubicBezTo>
                    <a:pt x="740410" y="149860"/>
                    <a:pt x="745490" y="148590"/>
                    <a:pt x="745490" y="148590"/>
                  </a:cubicBezTo>
                  <a:cubicBezTo>
                    <a:pt x="745490" y="148590"/>
                    <a:pt x="750570" y="148590"/>
                    <a:pt x="753110" y="148590"/>
                  </a:cubicBezTo>
                  <a:cubicBezTo>
                    <a:pt x="755650" y="148590"/>
                    <a:pt x="759460" y="148590"/>
                    <a:pt x="760730" y="148590"/>
                  </a:cubicBezTo>
                  <a:cubicBezTo>
                    <a:pt x="760730" y="148590"/>
                    <a:pt x="778510" y="146050"/>
                    <a:pt x="783590" y="144780"/>
                  </a:cubicBezTo>
                  <a:cubicBezTo>
                    <a:pt x="787400" y="143510"/>
                    <a:pt x="788670" y="142240"/>
                    <a:pt x="789940" y="140970"/>
                  </a:cubicBezTo>
                  <a:cubicBezTo>
                    <a:pt x="792480" y="139700"/>
                    <a:pt x="796290" y="137160"/>
                    <a:pt x="796290" y="137160"/>
                  </a:cubicBezTo>
                  <a:cubicBezTo>
                    <a:pt x="796290" y="137160"/>
                    <a:pt x="801370" y="135890"/>
                    <a:pt x="803910" y="134620"/>
                  </a:cubicBezTo>
                  <a:cubicBezTo>
                    <a:pt x="806450" y="134620"/>
                    <a:pt x="810260" y="133350"/>
                    <a:pt x="810260" y="133350"/>
                  </a:cubicBezTo>
                  <a:cubicBezTo>
                    <a:pt x="810260" y="132080"/>
                    <a:pt x="815340" y="132080"/>
                    <a:pt x="817880" y="132080"/>
                  </a:cubicBezTo>
                  <a:cubicBezTo>
                    <a:pt x="820420" y="132080"/>
                    <a:pt x="825500" y="132080"/>
                    <a:pt x="825500" y="132080"/>
                  </a:cubicBezTo>
                  <a:cubicBezTo>
                    <a:pt x="825500" y="132080"/>
                    <a:pt x="830580" y="132080"/>
                    <a:pt x="833120" y="133350"/>
                  </a:cubicBezTo>
                  <a:cubicBezTo>
                    <a:pt x="835660" y="133350"/>
                    <a:pt x="839470" y="134620"/>
                    <a:pt x="839470" y="134620"/>
                  </a:cubicBezTo>
                  <a:cubicBezTo>
                    <a:pt x="839470" y="134620"/>
                    <a:pt x="844550" y="135890"/>
                    <a:pt x="847090" y="137160"/>
                  </a:cubicBezTo>
                  <a:cubicBezTo>
                    <a:pt x="848360" y="138430"/>
                    <a:pt x="853440" y="140970"/>
                    <a:pt x="853440" y="140970"/>
                  </a:cubicBezTo>
                  <a:cubicBezTo>
                    <a:pt x="853440" y="140970"/>
                    <a:pt x="857250" y="143510"/>
                    <a:pt x="858520" y="144780"/>
                  </a:cubicBezTo>
                  <a:cubicBezTo>
                    <a:pt x="861060" y="146050"/>
                    <a:pt x="864870" y="149860"/>
                    <a:pt x="864870" y="149860"/>
                  </a:cubicBezTo>
                  <a:cubicBezTo>
                    <a:pt x="864870" y="149860"/>
                    <a:pt x="867410" y="153670"/>
                    <a:pt x="869950" y="154940"/>
                  </a:cubicBezTo>
                  <a:cubicBezTo>
                    <a:pt x="871220" y="157480"/>
                    <a:pt x="873760" y="161290"/>
                    <a:pt x="873760" y="161290"/>
                  </a:cubicBezTo>
                  <a:cubicBezTo>
                    <a:pt x="873760" y="161290"/>
                    <a:pt x="873760" y="163830"/>
                    <a:pt x="875030" y="165100"/>
                  </a:cubicBezTo>
                  <a:cubicBezTo>
                    <a:pt x="886460" y="172720"/>
                    <a:pt x="988060" y="176530"/>
                    <a:pt x="1061720" y="184150"/>
                  </a:cubicBezTo>
                  <a:cubicBezTo>
                    <a:pt x="1169670" y="195580"/>
                    <a:pt x="1332230" y="218440"/>
                    <a:pt x="1463040" y="223520"/>
                  </a:cubicBezTo>
                  <a:cubicBezTo>
                    <a:pt x="1587500" y="228600"/>
                    <a:pt x="1808480" y="231140"/>
                    <a:pt x="1827530" y="219710"/>
                  </a:cubicBezTo>
                  <a:cubicBezTo>
                    <a:pt x="1830070" y="218440"/>
                    <a:pt x="1828800" y="215900"/>
                    <a:pt x="1830070" y="214630"/>
                  </a:cubicBezTo>
                  <a:cubicBezTo>
                    <a:pt x="1831340" y="212090"/>
                    <a:pt x="1832610" y="208280"/>
                    <a:pt x="1833880" y="208280"/>
                  </a:cubicBezTo>
                  <a:cubicBezTo>
                    <a:pt x="1833880" y="208280"/>
                    <a:pt x="1836420" y="204470"/>
                    <a:pt x="1837690" y="201930"/>
                  </a:cubicBezTo>
                  <a:cubicBezTo>
                    <a:pt x="1838960" y="200660"/>
                    <a:pt x="1842770" y="196850"/>
                    <a:pt x="1842770" y="196850"/>
                  </a:cubicBezTo>
                  <a:cubicBezTo>
                    <a:pt x="1842770" y="196850"/>
                    <a:pt x="1846580" y="193040"/>
                    <a:pt x="1849120" y="191770"/>
                  </a:cubicBezTo>
                  <a:cubicBezTo>
                    <a:pt x="1850390" y="190500"/>
                    <a:pt x="1854200" y="187960"/>
                    <a:pt x="1854200" y="187960"/>
                  </a:cubicBezTo>
                  <a:cubicBezTo>
                    <a:pt x="1854200" y="187960"/>
                    <a:pt x="1859280" y="185420"/>
                    <a:pt x="1861820" y="184150"/>
                  </a:cubicBezTo>
                  <a:cubicBezTo>
                    <a:pt x="1863090" y="184150"/>
                    <a:pt x="1868170" y="181610"/>
                    <a:pt x="1868170" y="181610"/>
                  </a:cubicBezTo>
                  <a:cubicBezTo>
                    <a:pt x="1868170" y="181610"/>
                    <a:pt x="1873250" y="181610"/>
                    <a:pt x="1875790" y="180340"/>
                  </a:cubicBezTo>
                  <a:cubicBezTo>
                    <a:pt x="1878330" y="180340"/>
                    <a:pt x="1882140" y="179070"/>
                    <a:pt x="1882140" y="179070"/>
                  </a:cubicBezTo>
                  <a:cubicBezTo>
                    <a:pt x="1882140" y="179070"/>
                    <a:pt x="1887220" y="180340"/>
                    <a:pt x="1889760" y="180340"/>
                  </a:cubicBezTo>
                  <a:cubicBezTo>
                    <a:pt x="1892300" y="180340"/>
                    <a:pt x="1897380" y="180340"/>
                    <a:pt x="1897380" y="180340"/>
                  </a:cubicBezTo>
                  <a:cubicBezTo>
                    <a:pt x="1897380" y="180340"/>
                    <a:pt x="1902460" y="181610"/>
                    <a:pt x="1905000" y="182880"/>
                  </a:cubicBezTo>
                  <a:cubicBezTo>
                    <a:pt x="1906270" y="184150"/>
                    <a:pt x="1911350" y="185420"/>
                    <a:pt x="1911350" y="185420"/>
                  </a:cubicBezTo>
                  <a:cubicBezTo>
                    <a:pt x="1911350" y="185420"/>
                    <a:pt x="1915160" y="187960"/>
                    <a:pt x="1917700" y="189230"/>
                  </a:cubicBezTo>
                  <a:cubicBezTo>
                    <a:pt x="1920240" y="190500"/>
                    <a:pt x="1924050" y="193040"/>
                    <a:pt x="1924050" y="193040"/>
                  </a:cubicBezTo>
                  <a:cubicBezTo>
                    <a:pt x="1924050" y="193040"/>
                    <a:pt x="1927860" y="196850"/>
                    <a:pt x="1929130" y="198120"/>
                  </a:cubicBezTo>
                  <a:cubicBezTo>
                    <a:pt x="1930400" y="200660"/>
                    <a:pt x="1934210" y="203200"/>
                    <a:pt x="1934210" y="204470"/>
                  </a:cubicBezTo>
                  <a:cubicBezTo>
                    <a:pt x="1934210" y="204470"/>
                    <a:pt x="1936750" y="208280"/>
                    <a:pt x="1938020" y="210820"/>
                  </a:cubicBezTo>
                  <a:cubicBezTo>
                    <a:pt x="1939290" y="212090"/>
                    <a:pt x="1939290" y="214630"/>
                    <a:pt x="1941830" y="217170"/>
                  </a:cubicBezTo>
                  <a:cubicBezTo>
                    <a:pt x="1950720" y="222250"/>
                    <a:pt x="2010410" y="214630"/>
                    <a:pt x="2016760" y="214630"/>
                  </a:cubicBezTo>
                  <a:cubicBezTo>
                    <a:pt x="2018030" y="214630"/>
                    <a:pt x="2018030" y="214630"/>
                    <a:pt x="2019300" y="213360"/>
                  </a:cubicBezTo>
                  <a:cubicBezTo>
                    <a:pt x="2020570" y="213360"/>
                    <a:pt x="2025650" y="212090"/>
                    <a:pt x="2025650" y="212090"/>
                  </a:cubicBezTo>
                  <a:cubicBezTo>
                    <a:pt x="2025650" y="212090"/>
                    <a:pt x="2030730" y="212090"/>
                    <a:pt x="2033270" y="212090"/>
                  </a:cubicBezTo>
                  <a:cubicBezTo>
                    <a:pt x="2035810" y="212090"/>
                    <a:pt x="2040890" y="212090"/>
                    <a:pt x="2040890" y="212090"/>
                  </a:cubicBezTo>
                  <a:cubicBezTo>
                    <a:pt x="2040890" y="212090"/>
                    <a:pt x="2044700" y="213360"/>
                    <a:pt x="2047240" y="213360"/>
                  </a:cubicBezTo>
                  <a:cubicBezTo>
                    <a:pt x="2051050" y="213360"/>
                    <a:pt x="2063750" y="217170"/>
                    <a:pt x="2068830" y="212090"/>
                  </a:cubicBezTo>
                  <a:cubicBezTo>
                    <a:pt x="2076450" y="205740"/>
                    <a:pt x="2075180" y="185420"/>
                    <a:pt x="2078990" y="165100"/>
                  </a:cubicBezTo>
                  <a:cubicBezTo>
                    <a:pt x="2085340" y="134620"/>
                    <a:pt x="2101850" y="46990"/>
                    <a:pt x="2101850" y="46990"/>
                  </a:cubicBezTo>
                  <a:cubicBezTo>
                    <a:pt x="2101850" y="46990"/>
                    <a:pt x="2103120" y="41910"/>
                    <a:pt x="2104390" y="39370"/>
                  </a:cubicBezTo>
                  <a:cubicBezTo>
                    <a:pt x="2105660" y="36830"/>
                    <a:pt x="2106930" y="33020"/>
                    <a:pt x="2106930" y="33020"/>
                  </a:cubicBezTo>
                  <a:cubicBezTo>
                    <a:pt x="2106930" y="33020"/>
                    <a:pt x="2109470" y="29210"/>
                    <a:pt x="2110740" y="26670"/>
                  </a:cubicBezTo>
                  <a:cubicBezTo>
                    <a:pt x="2112010" y="24130"/>
                    <a:pt x="2114550" y="20320"/>
                    <a:pt x="2114550" y="20320"/>
                  </a:cubicBezTo>
                  <a:cubicBezTo>
                    <a:pt x="2114550" y="20320"/>
                    <a:pt x="2118360" y="17780"/>
                    <a:pt x="2119630" y="15240"/>
                  </a:cubicBezTo>
                  <a:cubicBezTo>
                    <a:pt x="2122170" y="13970"/>
                    <a:pt x="2125980" y="11430"/>
                    <a:pt x="2125980" y="10160"/>
                  </a:cubicBezTo>
                  <a:cubicBezTo>
                    <a:pt x="2125980" y="10160"/>
                    <a:pt x="2129790" y="8890"/>
                    <a:pt x="2132330" y="7620"/>
                  </a:cubicBezTo>
                  <a:cubicBezTo>
                    <a:pt x="2133600" y="6350"/>
                    <a:pt x="2138680" y="3810"/>
                    <a:pt x="2138680" y="3810"/>
                  </a:cubicBezTo>
                  <a:cubicBezTo>
                    <a:pt x="2138680" y="3810"/>
                    <a:pt x="2142490" y="2540"/>
                    <a:pt x="2145030" y="1270"/>
                  </a:cubicBezTo>
                  <a:cubicBezTo>
                    <a:pt x="2147570" y="1270"/>
                    <a:pt x="2152650" y="0"/>
                    <a:pt x="2152650" y="0"/>
                  </a:cubicBezTo>
                  <a:cubicBezTo>
                    <a:pt x="2152650" y="0"/>
                    <a:pt x="2157730" y="0"/>
                    <a:pt x="2160270" y="0"/>
                  </a:cubicBezTo>
                  <a:cubicBezTo>
                    <a:pt x="2162810" y="0"/>
                    <a:pt x="2166620" y="0"/>
                    <a:pt x="2166620" y="0"/>
                  </a:cubicBezTo>
                  <a:cubicBezTo>
                    <a:pt x="2166620" y="0"/>
                    <a:pt x="2171700" y="1270"/>
                    <a:pt x="2174240" y="1270"/>
                  </a:cubicBezTo>
                  <a:cubicBezTo>
                    <a:pt x="2176780" y="1270"/>
                    <a:pt x="2180590" y="2540"/>
                    <a:pt x="2181860" y="2540"/>
                  </a:cubicBezTo>
                  <a:cubicBezTo>
                    <a:pt x="2181860" y="2540"/>
                    <a:pt x="2185670" y="5080"/>
                    <a:pt x="2188210" y="6350"/>
                  </a:cubicBezTo>
                  <a:cubicBezTo>
                    <a:pt x="2189480" y="7620"/>
                    <a:pt x="2194560" y="8890"/>
                    <a:pt x="2194560" y="8890"/>
                  </a:cubicBezTo>
                  <a:cubicBezTo>
                    <a:pt x="2194560" y="8890"/>
                    <a:pt x="2198370" y="12700"/>
                    <a:pt x="2199640" y="13970"/>
                  </a:cubicBezTo>
                  <a:cubicBezTo>
                    <a:pt x="2202180" y="15240"/>
                    <a:pt x="2205990" y="19050"/>
                    <a:pt x="2205990" y="19050"/>
                  </a:cubicBezTo>
                  <a:cubicBezTo>
                    <a:pt x="2205990" y="19050"/>
                    <a:pt x="2208530" y="22860"/>
                    <a:pt x="2209800" y="24130"/>
                  </a:cubicBezTo>
                  <a:cubicBezTo>
                    <a:pt x="2211070" y="26670"/>
                    <a:pt x="2213610" y="30480"/>
                    <a:pt x="2213610" y="30480"/>
                  </a:cubicBezTo>
                  <a:cubicBezTo>
                    <a:pt x="2213610" y="30480"/>
                    <a:pt x="2216150" y="35560"/>
                    <a:pt x="2217420" y="36830"/>
                  </a:cubicBezTo>
                  <a:cubicBezTo>
                    <a:pt x="2217420" y="39370"/>
                    <a:pt x="2219960" y="44450"/>
                    <a:pt x="2219960" y="44450"/>
                  </a:cubicBezTo>
                  <a:cubicBezTo>
                    <a:pt x="2219960" y="44450"/>
                    <a:pt x="2219960" y="49530"/>
                    <a:pt x="2219960" y="50800"/>
                  </a:cubicBezTo>
                  <a:cubicBezTo>
                    <a:pt x="2221230" y="53340"/>
                    <a:pt x="2221230" y="58420"/>
                    <a:pt x="2221230" y="58420"/>
                  </a:cubicBezTo>
                  <a:cubicBezTo>
                    <a:pt x="2221230" y="58420"/>
                    <a:pt x="2221230" y="63500"/>
                    <a:pt x="2221230" y="66040"/>
                  </a:cubicBezTo>
                  <a:cubicBezTo>
                    <a:pt x="2221230" y="68580"/>
                    <a:pt x="2219960" y="72390"/>
                    <a:pt x="2219960" y="73660"/>
                  </a:cubicBezTo>
                  <a:cubicBezTo>
                    <a:pt x="2219960" y="73660"/>
                    <a:pt x="2197100" y="201930"/>
                    <a:pt x="2203450" y="208280"/>
                  </a:cubicBezTo>
                  <a:cubicBezTo>
                    <a:pt x="2204720" y="210820"/>
                    <a:pt x="2208530" y="209550"/>
                    <a:pt x="2208530" y="209550"/>
                  </a:cubicBezTo>
                  <a:cubicBezTo>
                    <a:pt x="2208530" y="209550"/>
                    <a:pt x="2212340" y="210820"/>
                    <a:pt x="2214880" y="210820"/>
                  </a:cubicBezTo>
                  <a:cubicBezTo>
                    <a:pt x="2217420" y="212090"/>
                    <a:pt x="2222500" y="213360"/>
                    <a:pt x="2222500" y="213360"/>
                  </a:cubicBezTo>
                  <a:cubicBezTo>
                    <a:pt x="2222500" y="213360"/>
                    <a:pt x="2226310" y="215900"/>
                    <a:pt x="2228850" y="217170"/>
                  </a:cubicBezTo>
                  <a:cubicBezTo>
                    <a:pt x="2230120" y="218440"/>
                    <a:pt x="2233930" y="219710"/>
                    <a:pt x="2233930" y="219710"/>
                  </a:cubicBezTo>
                  <a:cubicBezTo>
                    <a:pt x="2233930" y="219710"/>
                    <a:pt x="2237740" y="223520"/>
                    <a:pt x="2239010" y="224790"/>
                  </a:cubicBezTo>
                  <a:cubicBezTo>
                    <a:pt x="2241550" y="227330"/>
                    <a:pt x="2244090" y="229870"/>
                    <a:pt x="2245360" y="229870"/>
                  </a:cubicBezTo>
                  <a:cubicBezTo>
                    <a:pt x="2245360" y="229870"/>
                    <a:pt x="2247900" y="233680"/>
                    <a:pt x="2249170" y="236220"/>
                  </a:cubicBezTo>
                  <a:cubicBezTo>
                    <a:pt x="2250440" y="238760"/>
                    <a:pt x="2251710" y="242570"/>
                    <a:pt x="2252980" y="242570"/>
                  </a:cubicBezTo>
                  <a:cubicBezTo>
                    <a:pt x="2252980" y="242570"/>
                    <a:pt x="2254250" y="246380"/>
                    <a:pt x="2254250" y="248920"/>
                  </a:cubicBezTo>
                  <a:cubicBezTo>
                    <a:pt x="2255520" y="251460"/>
                    <a:pt x="2256790" y="255270"/>
                    <a:pt x="2256790" y="255270"/>
                  </a:cubicBezTo>
                  <a:cubicBezTo>
                    <a:pt x="2256790" y="256540"/>
                    <a:pt x="2256790" y="260350"/>
                    <a:pt x="2258060" y="262890"/>
                  </a:cubicBezTo>
                  <a:cubicBezTo>
                    <a:pt x="2258060" y="265430"/>
                    <a:pt x="2258060" y="270510"/>
                    <a:pt x="2258060" y="270510"/>
                  </a:cubicBezTo>
                  <a:cubicBezTo>
                    <a:pt x="2258060" y="270510"/>
                    <a:pt x="2256790" y="274320"/>
                    <a:pt x="2256790" y="276860"/>
                  </a:cubicBezTo>
                  <a:cubicBezTo>
                    <a:pt x="2256790" y="279400"/>
                    <a:pt x="2255520" y="284480"/>
                    <a:pt x="2255520" y="284480"/>
                  </a:cubicBezTo>
                  <a:cubicBezTo>
                    <a:pt x="2255520" y="284480"/>
                    <a:pt x="2254250" y="288290"/>
                    <a:pt x="2252980" y="290830"/>
                  </a:cubicBezTo>
                  <a:cubicBezTo>
                    <a:pt x="2251710" y="293370"/>
                    <a:pt x="2250440" y="297180"/>
                    <a:pt x="2250440" y="297180"/>
                  </a:cubicBezTo>
                  <a:cubicBezTo>
                    <a:pt x="2250440" y="297180"/>
                    <a:pt x="2246630" y="300990"/>
                    <a:pt x="2245360" y="303530"/>
                  </a:cubicBezTo>
                  <a:cubicBezTo>
                    <a:pt x="2244090" y="304800"/>
                    <a:pt x="2241550" y="308610"/>
                    <a:pt x="2241550" y="308610"/>
                  </a:cubicBezTo>
                  <a:cubicBezTo>
                    <a:pt x="2241550" y="308610"/>
                    <a:pt x="2237740" y="311150"/>
                    <a:pt x="2236470" y="313690"/>
                  </a:cubicBezTo>
                  <a:cubicBezTo>
                    <a:pt x="2233930" y="314960"/>
                    <a:pt x="2230120" y="317500"/>
                    <a:pt x="2230120" y="317500"/>
                  </a:cubicBezTo>
                  <a:cubicBezTo>
                    <a:pt x="2230120" y="317500"/>
                    <a:pt x="2226310" y="320040"/>
                    <a:pt x="2223770" y="321310"/>
                  </a:cubicBezTo>
                  <a:cubicBezTo>
                    <a:pt x="2221230" y="321310"/>
                    <a:pt x="2217420" y="323850"/>
                    <a:pt x="2217420" y="323850"/>
                  </a:cubicBezTo>
                  <a:cubicBezTo>
                    <a:pt x="2217420" y="323850"/>
                    <a:pt x="2212340" y="325120"/>
                    <a:pt x="2211070" y="325120"/>
                  </a:cubicBezTo>
                  <a:cubicBezTo>
                    <a:pt x="2208530" y="326390"/>
                    <a:pt x="2203450" y="326390"/>
                    <a:pt x="2203450" y="326390"/>
                  </a:cubicBezTo>
                  <a:cubicBezTo>
                    <a:pt x="2203450" y="326390"/>
                    <a:pt x="2194560" y="323850"/>
                    <a:pt x="2189480" y="327660"/>
                  </a:cubicBezTo>
                  <a:cubicBezTo>
                    <a:pt x="2170430" y="341630"/>
                    <a:pt x="2152650" y="483870"/>
                    <a:pt x="2138680" y="547370"/>
                  </a:cubicBezTo>
                  <a:cubicBezTo>
                    <a:pt x="2128520" y="595630"/>
                    <a:pt x="2119630" y="638810"/>
                    <a:pt x="2113280" y="674370"/>
                  </a:cubicBezTo>
                  <a:cubicBezTo>
                    <a:pt x="2106930" y="702310"/>
                    <a:pt x="2099310" y="745490"/>
                    <a:pt x="2099310" y="745490"/>
                  </a:cubicBezTo>
                  <a:cubicBezTo>
                    <a:pt x="2099310" y="745490"/>
                    <a:pt x="2098040" y="750570"/>
                    <a:pt x="2096770" y="753110"/>
                  </a:cubicBezTo>
                  <a:cubicBezTo>
                    <a:pt x="2096770" y="755650"/>
                    <a:pt x="2094230" y="759460"/>
                    <a:pt x="2094230" y="760730"/>
                  </a:cubicBezTo>
                  <a:cubicBezTo>
                    <a:pt x="2094230" y="760730"/>
                    <a:pt x="2091690" y="764540"/>
                    <a:pt x="2090420" y="767080"/>
                  </a:cubicBezTo>
                  <a:cubicBezTo>
                    <a:pt x="2089150" y="768350"/>
                    <a:pt x="2086610" y="773430"/>
                    <a:pt x="2086610" y="773430"/>
                  </a:cubicBezTo>
                  <a:cubicBezTo>
                    <a:pt x="2086610" y="773430"/>
                    <a:pt x="2082800" y="775970"/>
                    <a:pt x="2081530" y="778510"/>
                  </a:cubicBezTo>
                  <a:cubicBezTo>
                    <a:pt x="2078990" y="779780"/>
                    <a:pt x="2076450" y="783590"/>
                    <a:pt x="2076450" y="783590"/>
                  </a:cubicBezTo>
                  <a:cubicBezTo>
                    <a:pt x="2075180" y="783590"/>
                    <a:pt x="2071370" y="786130"/>
                    <a:pt x="2068830" y="787400"/>
                  </a:cubicBezTo>
                  <a:cubicBezTo>
                    <a:pt x="2067560" y="788670"/>
                    <a:pt x="2062480" y="791210"/>
                    <a:pt x="2062480" y="791210"/>
                  </a:cubicBezTo>
                  <a:cubicBezTo>
                    <a:pt x="2062480" y="791210"/>
                    <a:pt x="2057400" y="792480"/>
                    <a:pt x="2056130" y="793750"/>
                  </a:cubicBezTo>
                  <a:cubicBezTo>
                    <a:pt x="2053590" y="793750"/>
                    <a:pt x="2048510" y="796290"/>
                    <a:pt x="2048510" y="796290"/>
                  </a:cubicBezTo>
                  <a:cubicBezTo>
                    <a:pt x="2048510" y="796290"/>
                    <a:pt x="2042160" y="796290"/>
                    <a:pt x="2040890" y="796290"/>
                  </a:cubicBezTo>
                  <a:cubicBezTo>
                    <a:pt x="2039620" y="796290"/>
                    <a:pt x="2039620" y="796290"/>
                    <a:pt x="2039620" y="796290"/>
                  </a:cubicBezTo>
                  <a:cubicBezTo>
                    <a:pt x="2037080" y="798830"/>
                    <a:pt x="2035810" y="816610"/>
                    <a:pt x="2029460" y="833120"/>
                  </a:cubicBezTo>
                  <a:cubicBezTo>
                    <a:pt x="2012950" y="873760"/>
                    <a:pt x="1926590" y="1036320"/>
                    <a:pt x="1926590" y="1036320"/>
                  </a:cubicBezTo>
                  <a:cubicBezTo>
                    <a:pt x="1926590" y="1036320"/>
                    <a:pt x="1926590" y="1041400"/>
                    <a:pt x="1926590" y="1043940"/>
                  </a:cubicBezTo>
                  <a:cubicBezTo>
                    <a:pt x="1926590" y="1046480"/>
                    <a:pt x="1926590" y="1051560"/>
                    <a:pt x="1926590" y="1051560"/>
                  </a:cubicBezTo>
                  <a:cubicBezTo>
                    <a:pt x="1926590" y="1051560"/>
                    <a:pt x="1925320" y="1056640"/>
                    <a:pt x="1924050" y="1057910"/>
                  </a:cubicBezTo>
                  <a:cubicBezTo>
                    <a:pt x="1922780" y="1060450"/>
                    <a:pt x="1921510" y="1065530"/>
                    <a:pt x="1921510" y="1065530"/>
                  </a:cubicBezTo>
                  <a:cubicBezTo>
                    <a:pt x="1921510" y="1065530"/>
                    <a:pt x="1918970" y="1069340"/>
                    <a:pt x="1917700" y="1071880"/>
                  </a:cubicBezTo>
                  <a:cubicBezTo>
                    <a:pt x="1916430" y="1074420"/>
                    <a:pt x="1913890" y="1078230"/>
                    <a:pt x="1913890" y="1078230"/>
                  </a:cubicBezTo>
                  <a:cubicBezTo>
                    <a:pt x="1913890" y="1078230"/>
                    <a:pt x="1911350" y="1082040"/>
                    <a:pt x="1908810" y="1083310"/>
                  </a:cubicBezTo>
                  <a:cubicBezTo>
                    <a:pt x="1907540" y="1085850"/>
                    <a:pt x="1903730" y="1088390"/>
                    <a:pt x="1903730" y="1089660"/>
                  </a:cubicBezTo>
                  <a:cubicBezTo>
                    <a:pt x="1903730" y="1089660"/>
                    <a:pt x="1899920" y="1092200"/>
                    <a:pt x="1897380" y="1093470"/>
                  </a:cubicBezTo>
                  <a:cubicBezTo>
                    <a:pt x="1894840" y="1094740"/>
                    <a:pt x="1891030" y="1097280"/>
                    <a:pt x="1891030" y="1097280"/>
                  </a:cubicBezTo>
                  <a:cubicBezTo>
                    <a:pt x="1891030" y="1097280"/>
                    <a:pt x="1885950" y="1098550"/>
                    <a:pt x="1884680" y="1098550"/>
                  </a:cubicBezTo>
                  <a:cubicBezTo>
                    <a:pt x="1882140" y="1099820"/>
                    <a:pt x="1877060" y="1101090"/>
                    <a:pt x="1877060" y="1101090"/>
                  </a:cubicBezTo>
                  <a:cubicBezTo>
                    <a:pt x="1877060" y="1101090"/>
                    <a:pt x="1871980" y="1102360"/>
                    <a:pt x="1869440" y="1102360"/>
                  </a:cubicBezTo>
                  <a:cubicBezTo>
                    <a:pt x="1866900" y="1102360"/>
                    <a:pt x="1861820" y="1102360"/>
                    <a:pt x="1861820" y="1102360"/>
                  </a:cubicBezTo>
                  <a:cubicBezTo>
                    <a:pt x="1861820" y="1102360"/>
                    <a:pt x="1856740" y="1101090"/>
                    <a:pt x="1854200" y="1101090"/>
                  </a:cubicBezTo>
                  <a:cubicBezTo>
                    <a:pt x="1852930" y="1101090"/>
                    <a:pt x="1847850" y="1099820"/>
                    <a:pt x="1847850" y="1099820"/>
                  </a:cubicBezTo>
                  <a:cubicBezTo>
                    <a:pt x="1847850" y="1099820"/>
                    <a:pt x="1842770" y="1098550"/>
                    <a:pt x="1840230" y="1097280"/>
                  </a:cubicBezTo>
                  <a:cubicBezTo>
                    <a:pt x="1838960" y="1096010"/>
                    <a:pt x="1833880" y="1093470"/>
                    <a:pt x="1833880" y="1093470"/>
                  </a:cubicBezTo>
                  <a:cubicBezTo>
                    <a:pt x="1833880" y="1093470"/>
                    <a:pt x="1830070" y="1090930"/>
                    <a:pt x="1827530" y="1089660"/>
                  </a:cubicBezTo>
                  <a:cubicBezTo>
                    <a:pt x="1826260" y="1088390"/>
                    <a:pt x="1822450" y="1084580"/>
                    <a:pt x="1822450" y="1084580"/>
                  </a:cubicBezTo>
                  <a:cubicBezTo>
                    <a:pt x="1822450" y="1084580"/>
                    <a:pt x="1818640" y="1080770"/>
                    <a:pt x="1817370" y="1079500"/>
                  </a:cubicBezTo>
                  <a:cubicBezTo>
                    <a:pt x="1817370" y="1078230"/>
                    <a:pt x="1817370" y="1078230"/>
                    <a:pt x="1816100" y="1078230"/>
                  </a:cubicBezTo>
                  <a:cubicBezTo>
                    <a:pt x="1814830" y="1078230"/>
                    <a:pt x="1809750" y="1103630"/>
                    <a:pt x="1804670" y="1125220"/>
                  </a:cubicBezTo>
                  <a:cubicBezTo>
                    <a:pt x="1793240" y="1170940"/>
                    <a:pt x="1767840" y="1277620"/>
                    <a:pt x="1758950" y="1339850"/>
                  </a:cubicBezTo>
                  <a:cubicBezTo>
                    <a:pt x="1751330" y="1388110"/>
                    <a:pt x="1737360" y="1456690"/>
                    <a:pt x="1747520" y="1468120"/>
                  </a:cubicBezTo>
                  <a:cubicBezTo>
                    <a:pt x="1751330" y="1471930"/>
                    <a:pt x="1756410" y="1468120"/>
                    <a:pt x="1765300" y="1468120"/>
                  </a:cubicBezTo>
                  <a:cubicBezTo>
                    <a:pt x="1794510" y="1468120"/>
                    <a:pt x="1903730" y="1468120"/>
                    <a:pt x="1960880" y="1468120"/>
                  </a:cubicBezTo>
                  <a:cubicBezTo>
                    <a:pt x="2005330" y="1468120"/>
                    <a:pt x="2037080" y="1466850"/>
                    <a:pt x="2077720" y="1466850"/>
                  </a:cubicBezTo>
                  <a:cubicBezTo>
                    <a:pt x="2120900" y="1465580"/>
                    <a:pt x="2166620" y="1463040"/>
                    <a:pt x="2211070" y="1465580"/>
                  </a:cubicBezTo>
                  <a:cubicBezTo>
                    <a:pt x="2255520" y="1468120"/>
                    <a:pt x="2306320" y="1474470"/>
                    <a:pt x="2344420" y="1480820"/>
                  </a:cubicBezTo>
                  <a:cubicBezTo>
                    <a:pt x="2372360" y="1484630"/>
                    <a:pt x="2404110" y="1490980"/>
                    <a:pt x="2416810" y="1493520"/>
                  </a:cubicBezTo>
                  <a:cubicBezTo>
                    <a:pt x="2420620" y="1493520"/>
                    <a:pt x="2420620" y="1494790"/>
                    <a:pt x="2423160" y="1494790"/>
                  </a:cubicBezTo>
                  <a:cubicBezTo>
                    <a:pt x="2425700" y="1496060"/>
                    <a:pt x="2430780" y="1496060"/>
                    <a:pt x="2430780" y="1496060"/>
                  </a:cubicBezTo>
                  <a:cubicBezTo>
                    <a:pt x="2430780" y="1497330"/>
                    <a:pt x="2435860" y="1498600"/>
                    <a:pt x="2438400" y="1499870"/>
                  </a:cubicBezTo>
                  <a:cubicBezTo>
                    <a:pt x="2440940" y="1501140"/>
                    <a:pt x="2444750" y="1503680"/>
                    <a:pt x="2444750" y="1503680"/>
                  </a:cubicBezTo>
                  <a:cubicBezTo>
                    <a:pt x="2444750" y="1503680"/>
                    <a:pt x="2448560" y="1507490"/>
                    <a:pt x="2451100" y="1508760"/>
                  </a:cubicBezTo>
                  <a:cubicBezTo>
                    <a:pt x="2452370" y="1510030"/>
                    <a:pt x="2456180" y="1513840"/>
                    <a:pt x="2456180" y="1513840"/>
                  </a:cubicBezTo>
                  <a:cubicBezTo>
                    <a:pt x="2456180" y="1513840"/>
                    <a:pt x="2459990" y="1517650"/>
                    <a:pt x="2461260" y="1520190"/>
                  </a:cubicBezTo>
                  <a:cubicBezTo>
                    <a:pt x="2462530" y="1521460"/>
                    <a:pt x="2465070" y="1526540"/>
                    <a:pt x="2465070" y="1526540"/>
                  </a:cubicBezTo>
                  <a:cubicBezTo>
                    <a:pt x="2465070" y="1526540"/>
                    <a:pt x="2467610" y="1530350"/>
                    <a:pt x="2468880" y="1532890"/>
                  </a:cubicBezTo>
                  <a:cubicBezTo>
                    <a:pt x="2468880" y="1535430"/>
                    <a:pt x="2471420" y="1540510"/>
                    <a:pt x="2471420" y="1540510"/>
                  </a:cubicBezTo>
                  <a:cubicBezTo>
                    <a:pt x="2471420" y="1540510"/>
                    <a:pt x="2471420" y="1545590"/>
                    <a:pt x="2472690" y="1548130"/>
                  </a:cubicBezTo>
                  <a:cubicBezTo>
                    <a:pt x="2472690" y="1550670"/>
                    <a:pt x="2473960" y="1555750"/>
                    <a:pt x="2473960" y="1555750"/>
                  </a:cubicBezTo>
                  <a:cubicBezTo>
                    <a:pt x="2473960" y="1555750"/>
                    <a:pt x="2472690" y="1560830"/>
                    <a:pt x="2472690" y="1563370"/>
                  </a:cubicBezTo>
                  <a:cubicBezTo>
                    <a:pt x="2472690" y="1565910"/>
                    <a:pt x="2471420" y="1570990"/>
                    <a:pt x="2471420" y="1570990"/>
                  </a:cubicBezTo>
                  <a:cubicBezTo>
                    <a:pt x="2471420" y="1570990"/>
                    <a:pt x="2470150" y="1576070"/>
                    <a:pt x="2468880" y="1578610"/>
                  </a:cubicBezTo>
                  <a:cubicBezTo>
                    <a:pt x="2468880" y="1581150"/>
                    <a:pt x="2466340" y="1584960"/>
                    <a:pt x="2466340" y="1584960"/>
                  </a:cubicBezTo>
                  <a:cubicBezTo>
                    <a:pt x="2466340" y="1586230"/>
                    <a:pt x="2463800" y="1590040"/>
                    <a:pt x="2462530" y="1592580"/>
                  </a:cubicBezTo>
                  <a:cubicBezTo>
                    <a:pt x="2461260" y="1593850"/>
                    <a:pt x="2457450" y="1598930"/>
                    <a:pt x="2457450" y="1598930"/>
                  </a:cubicBezTo>
                  <a:cubicBezTo>
                    <a:pt x="2457450" y="1598930"/>
                    <a:pt x="2453640" y="1601470"/>
                    <a:pt x="2452370" y="1604010"/>
                  </a:cubicBezTo>
                  <a:cubicBezTo>
                    <a:pt x="2449830" y="1605280"/>
                    <a:pt x="2447290" y="1609090"/>
                    <a:pt x="2446020" y="1609090"/>
                  </a:cubicBezTo>
                  <a:cubicBezTo>
                    <a:pt x="2446020" y="1609090"/>
                    <a:pt x="2442210" y="1611630"/>
                    <a:pt x="2439670" y="1612900"/>
                  </a:cubicBezTo>
                  <a:cubicBezTo>
                    <a:pt x="2437130" y="1614170"/>
                    <a:pt x="2433320" y="1616710"/>
                    <a:pt x="2433320" y="1616710"/>
                  </a:cubicBezTo>
                  <a:cubicBezTo>
                    <a:pt x="2433320" y="1616710"/>
                    <a:pt x="2428240" y="1617980"/>
                    <a:pt x="2425700" y="1617980"/>
                  </a:cubicBezTo>
                  <a:cubicBezTo>
                    <a:pt x="2423160" y="1619250"/>
                    <a:pt x="2418080" y="1620520"/>
                    <a:pt x="2418080" y="1620520"/>
                  </a:cubicBezTo>
                  <a:cubicBezTo>
                    <a:pt x="2418080" y="1620520"/>
                    <a:pt x="2413000" y="1620520"/>
                    <a:pt x="2410460" y="1620520"/>
                  </a:cubicBezTo>
                  <a:cubicBezTo>
                    <a:pt x="2407920" y="1620520"/>
                    <a:pt x="2402840" y="1620520"/>
                    <a:pt x="2402840" y="1620520"/>
                  </a:cubicBezTo>
                  <a:cubicBezTo>
                    <a:pt x="2402840" y="1620520"/>
                    <a:pt x="2237740" y="1647190"/>
                    <a:pt x="2161540" y="1653540"/>
                  </a:cubicBezTo>
                  <a:cubicBezTo>
                    <a:pt x="2091690" y="1658620"/>
                    <a:pt x="2019300" y="1656080"/>
                    <a:pt x="1963420" y="1656080"/>
                  </a:cubicBezTo>
                  <a:cubicBezTo>
                    <a:pt x="1921510" y="1657350"/>
                    <a:pt x="1887220" y="1653540"/>
                    <a:pt x="1855470" y="1657350"/>
                  </a:cubicBezTo>
                  <a:cubicBezTo>
                    <a:pt x="1831340" y="1659890"/>
                    <a:pt x="1814830" y="1668780"/>
                    <a:pt x="1789430" y="1672590"/>
                  </a:cubicBezTo>
                  <a:cubicBezTo>
                    <a:pt x="1758950" y="1677670"/>
                    <a:pt x="1690370" y="1680210"/>
                    <a:pt x="1682750" y="1682750"/>
                  </a:cubicBezTo>
                  <a:cubicBezTo>
                    <a:pt x="1682750" y="1682750"/>
                    <a:pt x="1681480" y="1684020"/>
                    <a:pt x="1681480" y="1684020"/>
                  </a:cubicBezTo>
                  <a:cubicBezTo>
                    <a:pt x="1681480" y="1684020"/>
                    <a:pt x="1677670" y="1685290"/>
                    <a:pt x="1675130" y="1686560"/>
                  </a:cubicBezTo>
                  <a:cubicBezTo>
                    <a:pt x="1672590" y="1686560"/>
                    <a:pt x="1668780" y="1687830"/>
                    <a:pt x="1668780" y="1687830"/>
                  </a:cubicBezTo>
                  <a:cubicBezTo>
                    <a:pt x="1668780" y="1687830"/>
                    <a:pt x="1663700" y="1689100"/>
                    <a:pt x="1661160" y="1689100"/>
                  </a:cubicBezTo>
                  <a:cubicBezTo>
                    <a:pt x="1658620" y="1689100"/>
                    <a:pt x="1654810" y="1690370"/>
                    <a:pt x="1654810" y="1690370"/>
                  </a:cubicBezTo>
                  <a:cubicBezTo>
                    <a:pt x="1653540" y="1690370"/>
                    <a:pt x="1446530" y="1700530"/>
                    <a:pt x="1431290" y="1708150"/>
                  </a:cubicBezTo>
                  <a:cubicBezTo>
                    <a:pt x="1430020" y="1709420"/>
                    <a:pt x="1430020" y="1709420"/>
                    <a:pt x="1428750" y="1710690"/>
                  </a:cubicBezTo>
                  <a:cubicBezTo>
                    <a:pt x="1427480" y="1713230"/>
                    <a:pt x="1424940" y="1717040"/>
                    <a:pt x="1424940" y="1717040"/>
                  </a:cubicBezTo>
                  <a:cubicBezTo>
                    <a:pt x="1423670" y="1717040"/>
                    <a:pt x="1419860" y="1719580"/>
                    <a:pt x="1418590" y="1720850"/>
                  </a:cubicBezTo>
                  <a:cubicBezTo>
                    <a:pt x="1416050" y="1722120"/>
                    <a:pt x="1412240" y="1724660"/>
                    <a:pt x="1412240" y="1724660"/>
                  </a:cubicBezTo>
                  <a:cubicBezTo>
                    <a:pt x="1412240" y="1724660"/>
                    <a:pt x="1407160" y="1727200"/>
                    <a:pt x="1404620" y="1727200"/>
                  </a:cubicBezTo>
                  <a:cubicBezTo>
                    <a:pt x="1403350" y="1728470"/>
                    <a:pt x="1398270" y="1729740"/>
                    <a:pt x="1398270" y="1729740"/>
                  </a:cubicBezTo>
                  <a:cubicBezTo>
                    <a:pt x="1398270" y="1729740"/>
                    <a:pt x="1393190" y="1731010"/>
                    <a:pt x="1390650" y="1731010"/>
                  </a:cubicBezTo>
                  <a:cubicBezTo>
                    <a:pt x="1388110" y="1731010"/>
                    <a:pt x="1384300" y="1732280"/>
                    <a:pt x="1383030" y="1732280"/>
                  </a:cubicBezTo>
                  <a:cubicBezTo>
                    <a:pt x="1383030" y="1732280"/>
                    <a:pt x="1282700" y="1731010"/>
                    <a:pt x="1258570" y="1731010"/>
                  </a:cubicBezTo>
                  <a:cubicBezTo>
                    <a:pt x="1248410" y="1731010"/>
                    <a:pt x="1243330" y="1725930"/>
                    <a:pt x="1236980" y="1731010"/>
                  </a:cubicBezTo>
                  <a:cubicBezTo>
                    <a:pt x="1223010" y="1741170"/>
                    <a:pt x="1216660" y="1790700"/>
                    <a:pt x="1198880" y="1826260"/>
                  </a:cubicBezTo>
                  <a:cubicBezTo>
                    <a:pt x="1176020" y="1874520"/>
                    <a:pt x="1140460" y="1981200"/>
                    <a:pt x="1102360" y="1991360"/>
                  </a:cubicBezTo>
                  <a:cubicBezTo>
                    <a:pt x="1073150" y="1998980"/>
                    <a:pt x="1022350" y="1965960"/>
                    <a:pt x="1005840" y="1934210"/>
                  </a:cubicBezTo>
                  <a:cubicBezTo>
                    <a:pt x="984250" y="1889760"/>
                    <a:pt x="1043940" y="1748790"/>
                    <a:pt x="1027430" y="1729740"/>
                  </a:cubicBezTo>
                  <a:cubicBezTo>
                    <a:pt x="1021080" y="1723390"/>
                    <a:pt x="1010920" y="1731010"/>
                    <a:pt x="996950" y="1729740"/>
                  </a:cubicBezTo>
                  <a:cubicBezTo>
                    <a:pt x="962660" y="1728470"/>
                    <a:pt x="855980" y="1710690"/>
                    <a:pt x="815340" y="1711960"/>
                  </a:cubicBezTo>
                  <a:cubicBezTo>
                    <a:pt x="795020" y="1711960"/>
                    <a:pt x="770890" y="1717040"/>
                    <a:pt x="769620" y="1717040"/>
                  </a:cubicBezTo>
                  <a:cubicBezTo>
                    <a:pt x="769620" y="1717040"/>
                    <a:pt x="764540" y="1717040"/>
                    <a:pt x="763270" y="1715770"/>
                  </a:cubicBezTo>
                  <a:cubicBezTo>
                    <a:pt x="760730" y="1715770"/>
                    <a:pt x="755650" y="1715770"/>
                    <a:pt x="755650" y="1715770"/>
                  </a:cubicBezTo>
                  <a:cubicBezTo>
                    <a:pt x="755650" y="1715770"/>
                    <a:pt x="750570" y="1713230"/>
                    <a:pt x="749300" y="1713230"/>
                  </a:cubicBezTo>
                  <a:cubicBezTo>
                    <a:pt x="746760" y="1711960"/>
                    <a:pt x="741680" y="1710690"/>
                    <a:pt x="741680" y="1710690"/>
                  </a:cubicBezTo>
                  <a:cubicBezTo>
                    <a:pt x="741680" y="1710690"/>
                    <a:pt x="737870" y="1708150"/>
                    <a:pt x="736600" y="1705610"/>
                  </a:cubicBezTo>
                  <a:cubicBezTo>
                    <a:pt x="734060" y="1704340"/>
                    <a:pt x="730250" y="1701800"/>
                    <a:pt x="730250" y="1701800"/>
                  </a:cubicBezTo>
                  <a:cubicBezTo>
                    <a:pt x="730250" y="1701800"/>
                    <a:pt x="727710" y="1697990"/>
                    <a:pt x="725170" y="1696720"/>
                  </a:cubicBezTo>
                  <a:cubicBezTo>
                    <a:pt x="723900" y="1695450"/>
                    <a:pt x="721360" y="1691640"/>
                    <a:pt x="721360" y="1691640"/>
                  </a:cubicBezTo>
                  <a:cubicBezTo>
                    <a:pt x="720090" y="1691640"/>
                    <a:pt x="718820" y="1686560"/>
                    <a:pt x="717550" y="1685290"/>
                  </a:cubicBezTo>
                  <a:cubicBezTo>
                    <a:pt x="716280" y="1682750"/>
                    <a:pt x="713740" y="1678940"/>
                    <a:pt x="713740" y="1678940"/>
                  </a:cubicBezTo>
                  <a:cubicBezTo>
                    <a:pt x="713740" y="1678940"/>
                    <a:pt x="712470" y="1673860"/>
                    <a:pt x="712470" y="1671320"/>
                  </a:cubicBezTo>
                  <a:cubicBezTo>
                    <a:pt x="711200" y="1668780"/>
                    <a:pt x="711200" y="1664970"/>
                    <a:pt x="711200" y="1664970"/>
                  </a:cubicBezTo>
                  <a:cubicBezTo>
                    <a:pt x="711200" y="1664970"/>
                    <a:pt x="711200" y="1659890"/>
                    <a:pt x="711200" y="1657350"/>
                  </a:cubicBezTo>
                  <a:cubicBezTo>
                    <a:pt x="711200" y="1654810"/>
                    <a:pt x="711200" y="1649730"/>
                    <a:pt x="711200" y="1649730"/>
                  </a:cubicBezTo>
                  <a:cubicBezTo>
                    <a:pt x="711200" y="1649730"/>
                    <a:pt x="712470" y="1647190"/>
                    <a:pt x="711200" y="1645920"/>
                  </a:cubicBezTo>
                  <a:cubicBezTo>
                    <a:pt x="704850" y="1638300"/>
                    <a:pt x="584200" y="1645920"/>
                    <a:pt x="519430" y="1645920"/>
                  </a:cubicBezTo>
                  <a:cubicBezTo>
                    <a:pt x="450850" y="1645920"/>
                    <a:pt x="330200" y="1645920"/>
                    <a:pt x="308610" y="1644650"/>
                  </a:cubicBezTo>
                  <a:cubicBezTo>
                    <a:pt x="304800" y="1644650"/>
                    <a:pt x="303530" y="1644650"/>
                    <a:pt x="300990" y="1644650"/>
                  </a:cubicBezTo>
                  <a:cubicBezTo>
                    <a:pt x="299720" y="1643380"/>
                    <a:pt x="294640" y="1643380"/>
                    <a:pt x="294640" y="1643380"/>
                  </a:cubicBezTo>
                  <a:cubicBezTo>
                    <a:pt x="294640" y="1643380"/>
                    <a:pt x="289560" y="1642110"/>
                    <a:pt x="288290" y="1640840"/>
                  </a:cubicBezTo>
                  <a:cubicBezTo>
                    <a:pt x="285750" y="1639570"/>
                    <a:pt x="281940" y="1638300"/>
                    <a:pt x="281940" y="1638300"/>
                  </a:cubicBezTo>
                  <a:cubicBezTo>
                    <a:pt x="281940" y="1638300"/>
                    <a:pt x="278130" y="1635760"/>
                    <a:pt x="275590" y="1634490"/>
                  </a:cubicBezTo>
                  <a:cubicBezTo>
                    <a:pt x="274320" y="1633220"/>
                    <a:pt x="270510" y="1630680"/>
                    <a:pt x="269240" y="1630680"/>
                  </a:cubicBezTo>
                  <a:cubicBezTo>
                    <a:pt x="269240" y="1630680"/>
                    <a:pt x="266700" y="1626870"/>
                    <a:pt x="265430" y="1625600"/>
                  </a:cubicBezTo>
                  <a:cubicBezTo>
                    <a:pt x="264160" y="1623060"/>
                    <a:pt x="260350" y="1620520"/>
                    <a:pt x="260350" y="1620520"/>
                  </a:cubicBezTo>
                  <a:cubicBezTo>
                    <a:pt x="260350" y="1619250"/>
                    <a:pt x="257810" y="1615440"/>
                    <a:pt x="257810" y="1614170"/>
                  </a:cubicBezTo>
                  <a:cubicBezTo>
                    <a:pt x="256540" y="1611630"/>
                    <a:pt x="254000" y="1607820"/>
                    <a:pt x="254000" y="1607820"/>
                  </a:cubicBezTo>
                  <a:cubicBezTo>
                    <a:pt x="254000" y="1607820"/>
                    <a:pt x="252730" y="1602740"/>
                    <a:pt x="252730" y="1600200"/>
                  </a:cubicBezTo>
                  <a:cubicBezTo>
                    <a:pt x="251460" y="1598930"/>
                    <a:pt x="250190" y="1593850"/>
                    <a:pt x="250190" y="1593850"/>
                  </a:cubicBezTo>
                  <a:cubicBezTo>
                    <a:pt x="250190" y="1593850"/>
                    <a:pt x="250190" y="1588770"/>
                    <a:pt x="250190" y="1587500"/>
                  </a:cubicBezTo>
                  <a:cubicBezTo>
                    <a:pt x="250190" y="1584960"/>
                    <a:pt x="250190" y="1579880"/>
                    <a:pt x="250190" y="1579880"/>
                  </a:cubicBezTo>
                  <a:cubicBezTo>
                    <a:pt x="250190" y="1579880"/>
                    <a:pt x="251460" y="1574800"/>
                    <a:pt x="252730" y="1573530"/>
                  </a:cubicBezTo>
                  <a:cubicBezTo>
                    <a:pt x="252730" y="1570990"/>
                    <a:pt x="254000" y="1565910"/>
                    <a:pt x="254000" y="1565910"/>
                  </a:cubicBezTo>
                  <a:cubicBezTo>
                    <a:pt x="254000" y="1565910"/>
                    <a:pt x="256540" y="1562100"/>
                    <a:pt x="257810" y="1559560"/>
                  </a:cubicBezTo>
                  <a:cubicBezTo>
                    <a:pt x="257810" y="1558290"/>
                    <a:pt x="260350" y="1554480"/>
                    <a:pt x="260350" y="1553210"/>
                  </a:cubicBezTo>
                  <a:cubicBezTo>
                    <a:pt x="260350" y="1553210"/>
                    <a:pt x="264160" y="1550670"/>
                    <a:pt x="265430" y="1548130"/>
                  </a:cubicBezTo>
                  <a:cubicBezTo>
                    <a:pt x="266700" y="1546860"/>
                    <a:pt x="269240" y="1543050"/>
                    <a:pt x="270510" y="1543050"/>
                  </a:cubicBezTo>
                  <a:cubicBezTo>
                    <a:pt x="270510" y="1543050"/>
                    <a:pt x="274320" y="1540510"/>
                    <a:pt x="275590" y="1539240"/>
                  </a:cubicBezTo>
                  <a:cubicBezTo>
                    <a:pt x="278130" y="1537970"/>
                    <a:pt x="281940" y="1535430"/>
                    <a:pt x="281940" y="1535430"/>
                  </a:cubicBezTo>
                  <a:cubicBezTo>
                    <a:pt x="281940" y="1535430"/>
                    <a:pt x="285750" y="1534160"/>
                    <a:pt x="288290" y="1532890"/>
                  </a:cubicBezTo>
                  <a:cubicBezTo>
                    <a:pt x="290830" y="1531620"/>
                    <a:pt x="294640" y="1530350"/>
                    <a:pt x="294640" y="1530350"/>
                  </a:cubicBezTo>
                  <a:cubicBezTo>
                    <a:pt x="294640" y="1530350"/>
                    <a:pt x="299720" y="1530350"/>
                    <a:pt x="300990" y="1529080"/>
                  </a:cubicBezTo>
                  <a:cubicBezTo>
                    <a:pt x="303530" y="1529080"/>
                    <a:pt x="308610" y="1529080"/>
                    <a:pt x="308610" y="1529080"/>
                  </a:cubicBezTo>
                  <a:cubicBezTo>
                    <a:pt x="308610" y="1529080"/>
                    <a:pt x="377190" y="1501140"/>
                    <a:pt x="419100" y="1493520"/>
                  </a:cubicBezTo>
                  <a:cubicBezTo>
                    <a:pt x="471170" y="1482090"/>
                    <a:pt x="591820" y="1484630"/>
                    <a:pt x="598170" y="1474470"/>
                  </a:cubicBezTo>
                  <a:cubicBezTo>
                    <a:pt x="599440" y="1473200"/>
                    <a:pt x="595630" y="1469390"/>
                    <a:pt x="595630" y="1469390"/>
                  </a:cubicBezTo>
                  <a:cubicBezTo>
                    <a:pt x="595630" y="1469390"/>
                    <a:pt x="595630" y="1464310"/>
                    <a:pt x="594360" y="1461770"/>
                  </a:cubicBezTo>
                  <a:cubicBezTo>
                    <a:pt x="594360" y="1459230"/>
                    <a:pt x="594360" y="1455420"/>
                    <a:pt x="594360" y="1455420"/>
                  </a:cubicBezTo>
                  <a:cubicBezTo>
                    <a:pt x="594360" y="1455420"/>
                    <a:pt x="594360" y="1450340"/>
                    <a:pt x="594360" y="1447800"/>
                  </a:cubicBezTo>
                  <a:cubicBezTo>
                    <a:pt x="594360" y="1446530"/>
                    <a:pt x="595630" y="1441450"/>
                    <a:pt x="595630" y="1441450"/>
                  </a:cubicBezTo>
                  <a:cubicBezTo>
                    <a:pt x="595630" y="1441450"/>
                    <a:pt x="596900" y="1437640"/>
                    <a:pt x="598170" y="1435100"/>
                  </a:cubicBezTo>
                  <a:cubicBezTo>
                    <a:pt x="598170" y="1432560"/>
                    <a:pt x="600710" y="1428750"/>
                    <a:pt x="600710" y="1428750"/>
                  </a:cubicBezTo>
                  <a:cubicBezTo>
                    <a:pt x="600710" y="1428750"/>
                    <a:pt x="605790" y="1414780"/>
                    <a:pt x="604520" y="1413510"/>
                  </a:cubicBezTo>
                  <a:cubicBezTo>
                    <a:pt x="604520" y="1413510"/>
                    <a:pt x="600710" y="1416050"/>
                    <a:pt x="600710" y="1416050"/>
                  </a:cubicBezTo>
                  <a:cubicBezTo>
                    <a:pt x="600710" y="1416050"/>
                    <a:pt x="595630" y="1416050"/>
                    <a:pt x="593090" y="1416050"/>
                  </a:cubicBezTo>
                  <a:cubicBezTo>
                    <a:pt x="590550" y="1417320"/>
                    <a:pt x="586740" y="1417320"/>
                    <a:pt x="586740" y="1417320"/>
                  </a:cubicBezTo>
                  <a:cubicBezTo>
                    <a:pt x="586740" y="1417320"/>
                    <a:pt x="581660" y="1417320"/>
                    <a:pt x="579120" y="1416050"/>
                  </a:cubicBezTo>
                  <a:cubicBezTo>
                    <a:pt x="576580" y="1416050"/>
                    <a:pt x="572770" y="1416050"/>
                    <a:pt x="572770" y="1416050"/>
                  </a:cubicBezTo>
                  <a:cubicBezTo>
                    <a:pt x="572770" y="1416050"/>
                    <a:pt x="567690" y="1413510"/>
                    <a:pt x="565150" y="1413510"/>
                  </a:cubicBezTo>
                  <a:cubicBezTo>
                    <a:pt x="563880" y="1412240"/>
                    <a:pt x="558800" y="1410970"/>
                    <a:pt x="558800" y="1410970"/>
                  </a:cubicBezTo>
                  <a:cubicBezTo>
                    <a:pt x="558800" y="1409700"/>
                    <a:pt x="558800" y="1410970"/>
                    <a:pt x="558800" y="1409700"/>
                  </a:cubicBezTo>
                  <a:cubicBezTo>
                    <a:pt x="558800" y="1409700"/>
                    <a:pt x="554990" y="1407160"/>
                    <a:pt x="553720" y="1405890"/>
                  </a:cubicBezTo>
                  <a:cubicBezTo>
                    <a:pt x="551180" y="1404620"/>
                    <a:pt x="547370" y="1402080"/>
                    <a:pt x="547370" y="1402080"/>
                  </a:cubicBezTo>
                  <a:cubicBezTo>
                    <a:pt x="547370" y="1402080"/>
                    <a:pt x="543560" y="1397000"/>
                    <a:pt x="543560" y="1397000"/>
                  </a:cubicBezTo>
                  <a:cubicBezTo>
                    <a:pt x="543560" y="1397000"/>
                    <a:pt x="543560" y="1397000"/>
                    <a:pt x="542290" y="1397000"/>
                  </a:cubicBezTo>
                  <a:cubicBezTo>
                    <a:pt x="542290" y="1397000"/>
                    <a:pt x="541020" y="1398270"/>
                    <a:pt x="539750" y="1399540"/>
                  </a:cubicBezTo>
                  <a:cubicBezTo>
                    <a:pt x="537210" y="1400810"/>
                    <a:pt x="533400" y="1403350"/>
                    <a:pt x="533400" y="1403350"/>
                  </a:cubicBezTo>
                  <a:cubicBezTo>
                    <a:pt x="533400" y="1403350"/>
                    <a:pt x="528320" y="1404620"/>
                    <a:pt x="525780" y="1405890"/>
                  </a:cubicBezTo>
                  <a:cubicBezTo>
                    <a:pt x="524510" y="1407160"/>
                    <a:pt x="519430" y="1408430"/>
                    <a:pt x="519430" y="1408430"/>
                  </a:cubicBezTo>
                  <a:cubicBezTo>
                    <a:pt x="519430" y="1408430"/>
                    <a:pt x="514350" y="1409700"/>
                    <a:pt x="511810" y="1409700"/>
                  </a:cubicBezTo>
                  <a:cubicBezTo>
                    <a:pt x="509270" y="1409700"/>
                    <a:pt x="504190" y="1410970"/>
                    <a:pt x="504190" y="1410970"/>
                  </a:cubicBezTo>
                  <a:cubicBezTo>
                    <a:pt x="504190" y="1410970"/>
                    <a:pt x="500380" y="1409700"/>
                    <a:pt x="497840" y="1409700"/>
                  </a:cubicBezTo>
                  <a:cubicBezTo>
                    <a:pt x="495300" y="1409700"/>
                    <a:pt x="490220" y="1408430"/>
                    <a:pt x="490220" y="1408430"/>
                  </a:cubicBezTo>
                  <a:cubicBezTo>
                    <a:pt x="490220" y="1408430"/>
                    <a:pt x="485140" y="1407160"/>
                    <a:pt x="483870" y="1405890"/>
                  </a:cubicBezTo>
                  <a:cubicBezTo>
                    <a:pt x="481330" y="1404620"/>
                    <a:pt x="476250" y="1403350"/>
                    <a:pt x="476250" y="1403350"/>
                  </a:cubicBezTo>
                  <a:cubicBezTo>
                    <a:pt x="476250" y="1403350"/>
                    <a:pt x="472440" y="1400810"/>
                    <a:pt x="469900" y="1399540"/>
                  </a:cubicBezTo>
                  <a:cubicBezTo>
                    <a:pt x="468630" y="1398270"/>
                    <a:pt x="464820" y="1394460"/>
                    <a:pt x="464820" y="1394460"/>
                  </a:cubicBezTo>
                  <a:cubicBezTo>
                    <a:pt x="464820" y="1394460"/>
                    <a:pt x="461010" y="1390650"/>
                    <a:pt x="459740" y="1389380"/>
                  </a:cubicBezTo>
                  <a:cubicBezTo>
                    <a:pt x="458470" y="1388110"/>
                    <a:pt x="454660" y="1384300"/>
                    <a:pt x="454660" y="1384300"/>
                  </a:cubicBezTo>
                  <a:cubicBezTo>
                    <a:pt x="454660" y="1384300"/>
                    <a:pt x="452120" y="1379220"/>
                    <a:pt x="450850" y="1376680"/>
                  </a:cubicBezTo>
                  <a:cubicBezTo>
                    <a:pt x="449580" y="1375410"/>
                    <a:pt x="448310" y="1370330"/>
                    <a:pt x="448310" y="1370330"/>
                  </a:cubicBezTo>
                  <a:cubicBezTo>
                    <a:pt x="448310" y="1370330"/>
                    <a:pt x="447040" y="1366520"/>
                    <a:pt x="445770" y="1363980"/>
                  </a:cubicBezTo>
                  <a:cubicBezTo>
                    <a:pt x="445770" y="1361440"/>
                    <a:pt x="444500" y="1356360"/>
                    <a:pt x="444500" y="1356360"/>
                  </a:cubicBezTo>
                  <a:cubicBezTo>
                    <a:pt x="444500" y="1356360"/>
                    <a:pt x="444500" y="1351280"/>
                    <a:pt x="444500" y="1348740"/>
                  </a:cubicBezTo>
                  <a:cubicBezTo>
                    <a:pt x="444500" y="1346200"/>
                    <a:pt x="444500" y="1342390"/>
                    <a:pt x="444500" y="1342390"/>
                  </a:cubicBezTo>
                  <a:cubicBezTo>
                    <a:pt x="444500" y="1341120"/>
                    <a:pt x="445770" y="1337310"/>
                    <a:pt x="445770" y="1334770"/>
                  </a:cubicBezTo>
                  <a:cubicBezTo>
                    <a:pt x="447040" y="1332230"/>
                    <a:pt x="448310" y="1327150"/>
                    <a:pt x="448310" y="1327150"/>
                  </a:cubicBezTo>
                  <a:cubicBezTo>
                    <a:pt x="448310" y="1327150"/>
                    <a:pt x="436880" y="1209040"/>
                    <a:pt x="436880" y="1162050"/>
                  </a:cubicBezTo>
                  <a:cubicBezTo>
                    <a:pt x="438150" y="1129030"/>
                    <a:pt x="455930" y="1089660"/>
                    <a:pt x="445770" y="1076960"/>
                  </a:cubicBezTo>
                  <a:cubicBezTo>
                    <a:pt x="439420" y="1069340"/>
                    <a:pt x="424180" y="1074420"/>
                    <a:pt x="408940" y="1071880"/>
                  </a:cubicBezTo>
                  <a:cubicBezTo>
                    <a:pt x="382270" y="1066800"/>
                    <a:pt x="294640" y="1050290"/>
                    <a:pt x="294640" y="1050290"/>
                  </a:cubicBezTo>
                  <a:cubicBezTo>
                    <a:pt x="294640" y="1050290"/>
                    <a:pt x="289560" y="1050290"/>
                    <a:pt x="287020" y="1050290"/>
                  </a:cubicBezTo>
                  <a:cubicBezTo>
                    <a:pt x="284480" y="1049020"/>
                    <a:pt x="279400" y="1049020"/>
                    <a:pt x="279400" y="1049020"/>
                  </a:cubicBezTo>
                  <a:cubicBezTo>
                    <a:pt x="279400" y="1049020"/>
                    <a:pt x="275590" y="1047750"/>
                    <a:pt x="273050" y="1046480"/>
                  </a:cubicBezTo>
                  <a:cubicBezTo>
                    <a:pt x="270510" y="1046480"/>
                    <a:pt x="266700" y="1043940"/>
                    <a:pt x="265430" y="1043940"/>
                  </a:cubicBezTo>
                  <a:cubicBezTo>
                    <a:pt x="265430" y="1043940"/>
                    <a:pt x="261620" y="1041400"/>
                    <a:pt x="260350" y="1040130"/>
                  </a:cubicBezTo>
                  <a:cubicBezTo>
                    <a:pt x="257810" y="1038860"/>
                    <a:pt x="254000" y="1036320"/>
                    <a:pt x="254000" y="1036320"/>
                  </a:cubicBezTo>
                  <a:cubicBezTo>
                    <a:pt x="254000" y="1036320"/>
                    <a:pt x="250190" y="1032510"/>
                    <a:pt x="248920" y="1031240"/>
                  </a:cubicBezTo>
                  <a:cubicBezTo>
                    <a:pt x="246380" y="1028700"/>
                    <a:pt x="243840" y="1026160"/>
                    <a:pt x="243840" y="1026160"/>
                  </a:cubicBezTo>
                  <a:cubicBezTo>
                    <a:pt x="243840" y="1026160"/>
                    <a:pt x="241300" y="1021080"/>
                    <a:pt x="240030" y="1019810"/>
                  </a:cubicBezTo>
                  <a:cubicBezTo>
                    <a:pt x="238760" y="1017270"/>
                    <a:pt x="236220" y="1013460"/>
                    <a:pt x="236220" y="1013460"/>
                  </a:cubicBezTo>
                  <a:cubicBezTo>
                    <a:pt x="236220" y="1012190"/>
                    <a:pt x="234950" y="1008380"/>
                    <a:pt x="234950" y="1005840"/>
                  </a:cubicBezTo>
                  <a:cubicBezTo>
                    <a:pt x="233680" y="1003300"/>
                    <a:pt x="232410" y="998220"/>
                    <a:pt x="232410" y="998220"/>
                  </a:cubicBezTo>
                  <a:cubicBezTo>
                    <a:pt x="232410" y="998220"/>
                    <a:pt x="232410" y="994410"/>
                    <a:pt x="232410" y="991870"/>
                  </a:cubicBezTo>
                  <a:cubicBezTo>
                    <a:pt x="232410" y="989330"/>
                    <a:pt x="232410" y="984250"/>
                    <a:pt x="232410" y="984250"/>
                  </a:cubicBezTo>
                  <a:cubicBezTo>
                    <a:pt x="232410" y="984250"/>
                    <a:pt x="233680" y="979170"/>
                    <a:pt x="233680" y="976630"/>
                  </a:cubicBezTo>
                  <a:cubicBezTo>
                    <a:pt x="233680" y="974090"/>
                    <a:pt x="234950" y="970280"/>
                    <a:pt x="234950" y="970280"/>
                  </a:cubicBezTo>
                  <a:cubicBezTo>
                    <a:pt x="234950" y="970280"/>
                    <a:pt x="237490" y="965200"/>
                    <a:pt x="238760" y="962660"/>
                  </a:cubicBezTo>
                  <a:cubicBezTo>
                    <a:pt x="240030" y="961390"/>
                    <a:pt x="241300" y="956310"/>
                    <a:pt x="241300" y="956310"/>
                  </a:cubicBezTo>
                  <a:cubicBezTo>
                    <a:pt x="241300" y="956310"/>
                    <a:pt x="245110" y="952500"/>
                    <a:pt x="246380" y="951230"/>
                  </a:cubicBezTo>
                  <a:cubicBezTo>
                    <a:pt x="247650" y="948690"/>
                    <a:pt x="251460" y="944880"/>
                    <a:pt x="251460" y="944880"/>
                  </a:cubicBezTo>
                  <a:cubicBezTo>
                    <a:pt x="251460" y="944880"/>
                    <a:pt x="255270" y="942340"/>
                    <a:pt x="256540" y="941070"/>
                  </a:cubicBezTo>
                  <a:cubicBezTo>
                    <a:pt x="259080" y="939800"/>
                    <a:pt x="262890" y="937260"/>
                    <a:pt x="262890" y="937260"/>
                  </a:cubicBezTo>
                  <a:cubicBezTo>
                    <a:pt x="262890" y="935990"/>
                    <a:pt x="267970" y="934720"/>
                    <a:pt x="269240" y="933450"/>
                  </a:cubicBezTo>
                  <a:cubicBezTo>
                    <a:pt x="271780" y="933450"/>
                    <a:pt x="276860" y="930910"/>
                    <a:pt x="276860" y="930910"/>
                  </a:cubicBezTo>
                  <a:cubicBezTo>
                    <a:pt x="276860" y="930910"/>
                    <a:pt x="280670" y="930910"/>
                    <a:pt x="283210" y="929640"/>
                  </a:cubicBezTo>
                  <a:cubicBezTo>
                    <a:pt x="285750" y="929640"/>
                    <a:pt x="287020" y="929640"/>
                    <a:pt x="290830" y="928370"/>
                  </a:cubicBezTo>
                  <a:cubicBezTo>
                    <a:pt x="302260" y="927100"/>
                    <a:pt x="340360" y="923290"/>
                    <a:pt x="367030" y="922020"/>
                  </a:cubicBezTo>
                  <a:cubicBezTo>
                    <a:pt x="396240" y="920750"/>
                    <a:pt x="444500" y="934720"/>
                    <a:pt x="461010" y="919480"/>
                  </a:cubicBezTo>
                  <a:cubicBezTo>
                    <a:pt x="476250" y="904240"/>
                    <a:pt x="464820" y="871220"/>
                    <a:pt x="468630" y="839470"/>
                  </a:cubicBezTo>
                  <a:cubicBezTo>
                    <a:pt x="474980" y="786130"/>
                    <a:pt x="513080" y="650240"/>
                    <a:pt x="496570" y="635000"/>
                  </a:cubicBezTo>
                  <a:cubicBezTo>
                    <a:pt x="488950" y="629920"/>
                    <a:pt x="474980" y="641350"/>
                    <a:pt x="462280" y="645160"/>
                  </a:cubicBezTo>
                  <a:cubicBezTo>
                    <a:pt x="445770" y="650240"/>
                    <a:pt x="424180" y="654050"/>
                    <a:pt x="407670" y="668020"/>
                  </a:cubicBezTo>
                  <a:cubicBezTo>
                    <a:pt x="382270" y="687070"/>
                    <a:pt x="365760" y="726440"/>
                    <a:pt x="337820" y="763270"/>
                  </a:cubicBezTo>
                  <a:cubicBezTo>
                    <a:pt x="294640" y="819150"/>
                    <a:pt x="190500" y="947420"/>
                    <a:pt x="175260" y="965200"/>
                  </a:cubicBezTo>
                  <a:cubicBezTo>
                    <a:pt x="172720" y="969010"/>
                    <a:pt x="171450" y="969010"/>
                    <a:pt x="170180" y="970280"/>
                  </a:cubicBezTo>
                  <a:cubicBezTo>
                    <a:pt x="168910" y="972820"/>
                    <a:pt x="165100" y="975360"/>
                    <a:pt x="165100" y="975360"/>
                  </a:cubicBezTo>
                  <a:cubicBezTo>
                    <a:pt x="165100" y="975360"/>
                    <a:pt x="161290" y="977900"/>
                    <a:pt x="160020" y="979170"/>
                  </a:cubicBezTo>
                  <a:cubicBezTo>
                    <a:pt x="157480" y="980440"/>
                    <a:pt x="153670" y="982980"/>
                    <a:pt x="153670" y="982980"/>
                  </a:cubicBezTo>
                  <a:cubicBezTo>
                    <a:pt x="153670" y="982980"/>
                    <a:pt x="148590" y="985520"/>
                    <a:pt x="147320" y="985520"/>
                  </a:cubicBezTo>
                  <a:cubicBezTo>
                    <a:pt x="144780" y="986790"/>
                    <a:pt x="140970" y="988060"/>
                    <a:pt x="139700" y="988060"/>
                  </a:cubicBezTo>
                  <a:cubicBezTo>
                    <a:pt x="139700" y="988060"/>
                    <a:pt x="135890" y="988060"/>
                    <a:pt x="133350" y="989330"/>
                  </a:cubicBezTo>
                  <a:cubicBezTo>
                    <a:pt x="130810" y="989330"/>
                    <a:pt x="127000" y="989330"/>
                    <a:pt x="125730" y="989330"/>
                  </a:cubicBezTo>
                  <a:cubicBezTo>
                    <a:pt x="125730" y="989330"/>
                    <a:pt x="121920" y="989330"/>
                    <a:pt x="119380" y="988060"/>
                  </a:cubicBezTo>
                  <a:cubicBezTo>
                    <a:pt x="116840" y="988060"/>
                    <a:pt x="113030" y="986790"/>
                    <a:pt x="111760" y="986790"/>
                  </a:cubicBezTo>
                  <a:cubicBezTo>
                    <a:pt x="111760" y="986790"/>
                    <a:pt x="107950" y="985520"/>
                    <a:pt x="105410" y="984250"/>
                  </a:cubicBezTo>
                  <a:cubicBezTo>
                    <a:pt x="104140" y="984250"/>
                    <a:pt x="99060" y="981710"/>
                    <a:pt x="99060" y="981710"/>
                  </a:cubicBezTo>
                  <a:cubicBezTo>
                    <a:pt x="99060" y="981710"/>
                    <a:pt x="95250" y="979170"/>
                    <a:pt x="93980" y="977900"/>
                  </a:cubicBezTo>
                  <a:cubicBezTo>
                    <a:pt x="91440" y="976630"/>
                    <a:pt x="87630" y="974090"/>
                    <a:pt x="87630" y="974090"/>
                  </a:cubicBezTo>
                  <a:cubicBezTo>
                    <a:pt x="87630" y="974090"/>
                    <a:pt x="85090" y="970280"/>
                    <a:pt x="83820" y="967740"/>
                  </a:cubicBezTo>
                  <a:cubicBezTo>
                    <a:pt x="82550" y="966470"/>
                    <a:pt x="78740" y="962660"/>
                    <a:pt x="78740" y="962660"/>
                  </a:cubicBezTo>
                  <a:cubicBezTo>
                    <a:pt x="78740" y="962660"/>
                    <a:pt x="77470" y="958850"/>
                    <a:pt x="76200" y="956310"/>
                  </a:cubicBezTo>
                  <a:cubicBezTo>
                    <a:pt x="74930" y="955040"/>
                    <a:pt x="72390" y="949960"/>
                    <a:pt x="72390" y="949960"/>
                  </a:cubicBezTo>
                  <a:cubicBezTo>
                    <a:pt x="72390" y="949960"/>
                    <a:pt x="72390" y="946150"/>
                    <a:pt x="71120" y="943610"/>
                  </a:cubicBezTo>
                  <a:cubicBezTo>
                    <a:pt x="71120" y="941070"/>
                    <a:pt x="69850" y="935990"/>
                    <a:pt x="69850" y="935990"/>
                  </a:cubicBezTo>
                  <a:cubicBezTo>
                    <a:pt x="69850" y="935990"/>
                    <a:pt x="69850" y="932180"/>
                    <a:pt x="69850" y="929640"/>
                  </a:cubicBezTo>
                  <a:cubicBezTo>
                    <a:pt x="69850" y="927100"/>
                    <a:pt x="69850" y="922020"/>
                    <a:pt x="69850" y="922020"/>
                  </a:cubicBezTo>
                  <a:cubicBezTo>
                    <a:pt x="69850" y="922020"/>
                    <a:pt x="71120" y="918210"/>
                    <a:pt x="72390" y="915670"/>
                  </a:cubicBezTo>
                  <a:cubicBezTo>
                    <a:pt x="72390" y="913130"/>
                    <a:pt x="73660" y="909320"/>
                    <a:pt x="73660" y="909320"/>
                  </a:cubicBezTo>
                  <a:cubicBezTo>
                    <a:pt x="73660" y="909320"/>
                    <a:pt x="76200" y="904240"/>
                    <a:pt x="77470" y="902970"/>
                  </a:cubicBezTo>
                  <a:cubicBezTo>
                    <a:pt x="78740" y="900430"/>
                    <a:pt x="81280" y="896620"/>
                    <a:pt x="81280" y="896620"/>
                  </a:cubicBezTo>
                  <a:cubicBezTo>
                    <a:pt x="81280" y="896620"/>
                    <a:pt x="57150" y="789940"/>
                    <a:pt x="38100" y="767080"/>
                  </a:cubicBezTo>
                  <a:cubicBezTo>
                    <a:pt x="27940" y="754380"/>
                    <a:pt x="11430" y="758190"/>
                    <a:pt x="5080" y="745490"/>
                  </a:cubicBezTo>
                  <a:cubicBezTo>
                    <a:pt x="-5080" y="727710"/>
                    <a:pt x="6350" y="674370"/>
                    <a:pt x="2540" y="659130"/>
                  </a:cubicBezTo>
                  <a:cubicBezTo>
                    <a:pt x="2540" y="654050"/>
                    <a:pt x="0" y="647700"/>
                    <a:pt x="0" y="647700"/>
                  </a:cubicBezTo>
                  <a:moveTo>
                    <a:pt x="115570" y="825500"/>
                  </a:moveTo>
                  <a:cubicBezTo>
                    <a:pt x="133350" y="844550"/>
                    <a:pt x="195580" y="764540"/>
                    <a:pt x="190500" y="758190"/>
                  </a:cubicBezTo>
                  <a:cubicBezTo>
                    <a:pt x="186690" y="753110"/>
                    <a:pt x="125730" y="777240"/>
                    <a:pt x="115570" y="792480"/>
                  </a:cubicBezTo>
                  <a:cubicBezTo>
                    <a:pt x="109220" y="801370"/>
                    <a:pt x="115570" y="825500"/>
                    <a:pt x="115570" y="825500"/>
                  </a:cubicBezTo>
                  <a:moveTo>
                    <a:pt x="118110" y="678180"/>
                  </a:moveTo>
                  <a:cubicBezTo>
                    <a:pt x="229870" y="601980"/>
                    <a:pt x="320040" y="579120"/>
                    <a:pt x="318770" y="572770"/>
                  </a:cubicBezTo>
                  <a:cubicBezTo>
                    <a:pt x="318770" y="568960"/>
                    <a:pt x="293370" y="572770"/>
                    <a:pt x="280670" y="570230"/>
                  </a:cubicBezTo>
                  <a:cubicBezTo>
                    <a:pt x="264160" y="567690"/>
                    <a:pt x="243840" y="556260"/>
                    <a:pt x="228600" y="554990"/>
                  </a:cubicBezTo>
                  <a:cubicBezTo>
                    <a:pt x="214630" y="554990"/>
                    <a:pt x="199390" y="562610"/>
                    <a:pt x="189230" y="563880"/>
                  </a:cubicBezTo>
                  <a:cubicBezTo>
                    <a:pt x="182880" y="563880"/>
                    <a:pt x="179070" y="565150"/>
                    <a:pt x="173990" y="565150"/>
                  </a:cubicBezTo>
                  <a:cubicBezTo>
                    <a:pt x="168910" y="565150"/>
                    <a:pt x="163830" y="563880"/>
                    <a:pt x="158750" y="562610"/>
                  </a:cubicBezTo>
                  <a:cubicBezTo>
                    <a:pt x="153670" y="561340"/>
                    <a:pt x="148590" y="558800"/>
                    <a:pt x="144780" y="556260"/>
                  </a:cubicBezTo>
                  <a:cubicBezTo>
                    <a:pt x="139700" y="553720"/>
                    <a:pt x="134620" y="549910"/>
                    <a:pt x="132080" y="547370"/>
                  </a:cubicBezTo>
                  <a:cubicBezTo>
                    <a:pt x="130810" y="546100"/>
                    <a:pt x="128270" y="542290"/>
                    <a:pt x="128270" y="542290"/>
                  </a:cubicBezTo>
                  <a:cubicBezTo>
                    <a:pt x="128270" y="546100"/>
                    <a:pt x="120650" y="619760"/>
                    <a:pt x="119380" y="643890"/>
                  </a:cubicBezTo>
                  <a:cubicBezTo>
                    <a:pt x="118110" y="659130"/>
                    <a:pt x="118110" y="678180"/>
                    <a:pt x="118110" y="678180"/>
                  </a:cubicBezTo>
                  <a:moveTo>
                    <a:pt x="140970" y="449580"/>
                  </a:moveTo>
                  <a:cubicBezTo>
                    <a:pt x="152400" y="443230"/>
                    <a:pt x="158750" y="441960"/>
                    <a:pt x="161290" y="440690"/>
                  </a:cubicBezTo>
                  <a:cubicBezTo>
                    <a:pt x="162560" y="439420"/>
                    <a:pt x="162560" y="438150"/>
                    <a:pt x="162560" y="438150"/>
                  </a:cubicBezTo>
                  <a:cubicBezTo>
                    <a:pt x="163830" y="438150"/>
                    <a:pt x="167640" y="435610"/>
                    <a:pt x="168910" y="434340"/>
                  </a:cubicBezTo>
                  <a:cubicBezTo>
                    <a:pt x="171450" y="433070"/>
                    <a:pt x="175260" y="433070"/>
                    <a:pt x="175260" y="431800"/>
                  </a:cubicBezTo>
                  <a:cubicBezTo>
                    <a:pt x="175260" y="429260"/>
                    <a:pt x="171450" y="426720"/>
                    <a:pt x="168910" y="425450"/>
                  </a:cubicBezTo>
                  <a:cubicBezTo>
                    <a:pt x="167640" y="422910"/>
                    <a:pt x="163830" y="419100"/>
                    <a:pt x="163830" y="419100"/>
                  </a:cubicBezTo>
                  <a:cubicBezTo>
                    <a:pt x="163830" y="419100"/>
                    <a:pt x="160020" y="414020"/>
                    <a:pt x="158750" y="411480"/>
                  </a:cubicBezTo>
                  <a:cubicBezTo>
                    <a:pt x="157480" y="408940"/>
                    <a:pt x="154940" y="403860"/>
                    <a:pt x="154940" y="403860"/>
                  </a:cubicBezTo>
                  <a:cubicBezTo>
                    <a:pt x="154940" y="403860"/>
                    <a:pt x="153670" y="397510"/>
                    <a:pt x="152400" y="394970"/>
                  </a:cubicBezTo>
                  <a:cubicBezTo>
                    <a:pt x="151130" y="392430"/>
                    <a:pt x="149860" y="386080"/>
                    <a:pt x="149860" y="386080"/>
                  </a:cubicBezTo>
                  <a:cubicBezTo>
                    <a:pt x="149860" y="386080"/>
                    <a:pt x="149860" y="382270"/>
                    <a:pt x="149860" y="382270"/>
                  </a:cubicBezTo>
                  <a:cubicBezTo>
                    <a:pt x="148590" y="382270"/>
                    <a:pt x="140970" y="449580"/>
                    <a:pt x="140970" y="449580"/>
                  </a:cubicBezTo>
                  <a:moveTo>
                    <a:pt x="577850" y="915670"/>
                  </a:moveTo>
                  <a:cubicBezTo>
                    <a:pt x="582930" y="911860"/>
                    <a:pt x="688340" y="622300"/>
                    <a:pt x="670560" y="595630"/>
                  </a:cubicBezTo>
                  <a:cubicBezTo>
                    <a:pt x="665480" y="588010"/>
                    <a:pt x="650240" y="593090"/>
                    <a:pt x="641350" y="594360"/>
                  </a:cubicBezTo>
                  <a:cubicBezTo>
                    <a:pt x="632460" y="594360"/>
                    <a:pt x="624840" y="593090"/>
                    <a:pt x="617220" y="600710"/>
                  </a:cubicBezTo>
                  <a:cubicBezTo>
                    <a:pt x="595630" y="626110"/>
                    <a:pt x="590550" y="793750"/>
                    <a:pt x="584200" y="850900"/>
                  </a:cubicBezTo>
                  <a:cubicBezTo>
                    <a:pt x="580390" y="878840"/>
                    <a:pt x="577850" y="915670"/>
                    <a:pt x="577850" y="915670"/>
                  </a:cubicBezTo>
                  <a:moveTo>
                    <a:pt x="708660" y="1469390"/>
                  </a:moveTo>
                  <a:cubicBezTo>
                    <a:pt x="845820" y="1466850"/>
                    <a:pt x="828040" y="1470660"/>
                    <a:pt x="822960" y="1464310"/>
                  </a:cubicBezTo>
                  <a:cubicBezTo>
                    <a:pt x="812800" y="1451610"/>
                    <a:pt x="826770" y="1371600"/>
                    <a:pt x="820420" y="1367790"/>
                  </a:cubicBezTo>
                  <a:cubicBezTo>
                    <a:pt x="819150" y="1366520"/>
                    <a:pt x="815340" y="1369060"/>
                    <a:pt x="815340" y="1369060"/>
                  </a:cubicBezTo>
                  <a:cubicBezTo>
                    <a:pt x="815340" y="1369060"/>
                    <a:pt x="810260" y="1370330"/>
                    <a:pt x="807720" y="1370330"/>
                  </a:cubicBezTo>
                  <a:cubicBezTo>
                    <a:pt x="805180" y="1370330"/>
                    <a:pt x="801370" y="1370330"/>
                    <a:pt x="800100" y="1370330"/>
                  </a:cubicBezTo>
                  <a:cubicBezTo>
                    <a:pt x="800100" y="1370330"/>
                    <a:pt x="796290" y="1370330"/>
                    <a:pt x="793750" y="1369060"/>
                  </a:cubicBezTo>
                  <a:cubicBezTo>
                    <a:pt x="791210" y="1369060"/>
                    <a:pt x="786130" y="1367790"/>
                    <a:pt x="786130" y="1367790"/>
                  </a:cubicBezTo>
                  <a:cubicBezTo>
                    <a:pt x="786130" y="1367790"/>
                    <a:pt x="781050" y="1366520"/>
                    <a:pt x="778510" y="1365250"/>
                  </a:cubicBezTo>
                  <a:cubicBezTo>
                    <a:pt x="775970" y="1363980"/>
                    <a:pt x="772160" y="1361440"/>
                    <a:pt x="772160" y="1361440"/>
                  </a:cubicBezTo>
                  <a:cubicBezTo>
                    <a:pt x="772160" y="1361440"/>
                    <a:pt x="765810" y="1357630"/>
                    <a:pt x="765810" y="1357630"/>
                  </a:cubicBezTo>
                  <a:cubicBezTo>
                    <a:pt x="763270" y="1357630"/>
                    <a:pt x="708660" y="1469390"/>
                    <a:pt x="708660" y="1469390"/>
                  </a:cubicBezTo>
                  <a:moveTo>
                    <a:pt x="812800" y="615950"/>
                  </a:moveTo>
                  <a:cubicBezTo>
                    <a:pt x="815340" y="605790"/>
                    <a:pt x="815340" y="605790"/>
                    <a:pt x="814070" y="605790"/>
                  </a:cubicBezTo>
                  <a:cubicBezTo>
                    <a:pt x="812800" y="607060"/>
                    <a:pt x="812800" y="615950"/>
                    <a:pt x="812800" y="615950"/>
                  </a:cubicBezTo>
                  <a:moveTo>
                    <a:pt x="868680" y="1315720"/>
                  </a:moveTo>
                  <a:cubicBezTo>
                    <a:pt x="906780" y="1295400"/>
                    <a:pt x="885190" y="1291590"/>
                    <a:pt x="878840" y="1295400"/>
                  </a:cubicBezTo>
                  <a:cubicBezTo>
                    <a:pt x="872490" y="1297940"/>
                    <a:pt x="868680" y="1315720"/>
                    <a:pt x="868680" y="1315720"/>
                  </a:cubicBezTo>
                  <a:moveTo>
                    <a:pt x="1216660" y="1388110"/>
                  </a:moveTo>
                  <a:cubicBezTo>
                    <a:pt x="1216660" y="1386840"/>
                    <a:pt x="1219200" y="1380490"/>
                    <a:pt x="1219200" y="1380490"/>
                  </a:cubicBezTo>
                  <a:cubicBezTo>
                    <a:pt x="1219200" y="1380490"/>
                    <a:pt x="1223010" y="1363980"/>
                    <a:pt x="1221740" y="1363980"/>
                  </a:cubicBezTo>
                  <a:cubicBezTo>
                    <a:pt x="1221740" y="1363980"/>
                    <a:pt x="1216660" y="1388110"/>
                    <a:pt x="1216660" y="1388110"/>
                  </a:cubicBezTo>
                  <a:moveTo>
                    <a:pt x="1408430" y="1353820"/>
                  </a:moveTo>
                  <a:cubicBezTo>
                    <a:pt x="1412240" y="1352550"/>
                    <a:pt x="1409700" y="1352550"/>
                    <a:pt x="1408430" y="1352550"/>
                  </a:cubicBezTo>
                  <a:cubicBezTo>
                    <a:pt x="1408430" y="1352550"/>
                    <a:pt x="1408430" y="1353820"/>
                    <a:pt x="1408430" y="1353820"/>
                  </a:cubicBezTo>
                  <a:moveTo>
                    <a:pt x="1490980" y="1443990"/>
                  </a:moveTo>
                  <a:cubicBezTo>
                    <a:pt x="1502410" y="1445260"/>
                    <a:pt x="1497330" y="1442720"/>
                    <a:pt x="1497330" y="1442720"/>
                  </a:cubicBezTo>
                  <a:cubicBezTo>
                    <a:pt x="1497330" y="1442720"/>
                    <a:pt x="1497330" y="1442720"/>
                    <a:pt x="1496060" y="1442720"/>
                  </a:cubicBezTo>
                  <a:cubicBezTo>
                    <a:pt x="1496060" y="1442720"/>
                    <a:pt x="1490980" y="1443990"/>
                    <a:pt x="1490980" y="1443990"/>
                  </a:cubicBezTo>
                  <a:moveTo>
                    <a:pt x="1546860" y="1450340"/>
                  </a:moveTo>
                  <a:cubicBezTo>
                    <a:pt x="1573530" y="1454150"/>
                    <a:pt x="1574800" y="1454150"/>
                    <a:pt x="1577340" y="1455420"/>
                  </a:cubicBezTo>
                  <a:cubicBezTo>
                    <a:pt x="1579880" y="1455420"/>
                    <a:pt x="1584960" y="1456690"/>
                    <a:pt x="1584960" y="1456690"/>
                  </a:cubicBezTo>
                  <a:cubicBezTo>
                    <a:pt x="1584960" y="1456690"/>
                    <a:pt x="1590040" y="1459230"/>
                    <a:pt x="1591310" y="1459230"/>
                  </a:cubicBezTo>
                  <a:cubicBezTo>
                    <a:pt x="1593850" y="1460500"/>
                    <a:pt x="1598930" y="1463040"/>
                    <a:pt x="1598930" y="1463040"/>
                  </a:cubicBezTo>
                  <a:cubicBezTo>
                    <a:pt x="1598930" y="1463040"/>
                    <a:pt x="1601470" y="1466850"/>
                    <a:pt x="1602740" y="1466850"/>
                  </a:cubicBezTo>
                  <a:cubicBezTo>
                    <a:pt x="1605280" y="1465580"/>
                    <a:pt x="1607820" y="1445260"/>
                    <a:pt x="1607820" y="1443990"/>
                  </a:cubicBezTo>
                  <a:cubicBezTo>
                    <a:pt x="1606550" y="1443990"/>
                    <a:pt x="1605280" y="1443990"/>
                    <a:pt x="1605280" y="1445260"/>
                  </a:cubicBezTo>
                  <a:cubicBezTo>
                    <a:pt x="1605280" y="1445260"/>
                    <a:pt x="1601470" y="1445260"/>
                    <a:pt x="1598930" y="1445260"/>
                  </a:cubicBezTo>
                  <a:cubicBezTo>
                    <a:pt x="1596390" y="1445260"/>
                    <a:pt x="1591310" y="1446530"/>
                    <a:pt x="1591310" y="1446530"/>
                  </a:cubicBezTo>
                  <a:cubicBezTo>
                    <a:pt x="1591310" y="1446530"/>
                    <a:pt x="1587500" y="1445260"/>
                    <a:pt x="1584960" y="1445260"/>
                  </a:cubicBezTo>
                  <a:cubicBezTo>
                    <a:pt x="1582420" y="1445260"/>
                    <a:pt x="1577340" y="1445260"/>
                    <a:pt x="1577340" y="1443990"/>
                  </a:cubicBezTo>
                  <a:cubicBezTo>
                    <a:pt x="1577340" y="1443990"/>
                    <a:pt x="1573530" y="1442720"/>
                    <a:pt x="1570990" y="1442720"/>
                  </a:cubicBezTo>
                  <a:cubicBezTo>
                    <a:pt x="1569720" y="1441450"/>
                    <a:pt x="1568450" y="1440180"/>
                    <a:pt x="1567180" y="1440180"/>
                  </a:cubicBezTo>
                  <a:cubicBezTo>
                    <a:pt x="1565910" y="1440180"/>
                    <a:pt x="1565910" y="1442720"/>
                    <a:pt x="1565910" y="1442720"/>
                  </a:cubicBezTo>
                  <a:cubicBezTo>
                    <a:pt x="1565910" y="1442720"/>
                    <a:pt x="1560830" y="1443990"/>
                    <a:pt x="1559560" y="1445260"/>
                  </a:cubicBezTo>
                  <a:cubicBezTo>
                    <a:pt x="1557020" y="1446530"/>
                    <a:pt x="1553210" y="1449070"/>
                    <a:pt x="1553210" y="1449070"/>
                  </a:cubicBezTo>
                  <a:cubicBezTo>
                    <a:pt x="1553210" y="1449070"/>
                    <a:pt x="1546860" y="1450340"/>
                    <a:pt x="1546860" y="1450340"/>
                  </a:cubicBezTo>
                  <a:moveTo>
                    <a:pt x="1696720" y="356870"/>
                  </a:moveTo>
                  <a:cubicBezTo>
                    <a:pt x="1758950" y="369570"/>
                    <a:pt x="1758950" y="367030"/>
                    <a:pt x="1760220" y="365760"/>
                  </a:cubicBezTo>
                  <a:cubicBezTo>
                    <a:pt x="1761490" y="364490"/>
                    <a:pt x="1764030" y="360680"/>
                    <a:pt x="1764030" y="360680"/>
                  </a:cubicBezTo>
                  <a:cubicBezTo>
                    <a:pt x="1764030" y="360680"/>
                    <a:pt x="1767840" y="358140"/>
                    <a:pt x="1770380" y="356870"/>
                  </a:cubicBezTo>
                  <a:cubicBezTo>
                    <a:pt x="1771650" y="355600"/>
                    <a:pt x="1775460" y="353060"/>
                    <a:pt x="1776730" y="353060"/>
                  </a:cubicBezTo>
                  <a:cubicBezTo>
                    <a:pt x="1776730" y="353060"/>
                    <a:pt x="1781810" y="350520"/>
                    <a:pt x="1783080" y="350520"/>
                  </a:cubicBezTo>
                  <a:cubicBezTo>
                    <a:pt x="1783080" y="350520"/>
                    <a:pt x="1696720" y="356870"/>
                    <a:pt x="1696720" y="356870"/>
                  </a:cubicBezTo>
                  <a:moveTo>
                    <a:pt x="1719580" y="1243330"/>
                  </a:moveTo>
                  <a:cubicBezTo>
                    <a:pt x="1722120" y="1234440"/>
                    <a:pt x="1722120" y="1234440"/>
                    <a:pt x="1722120" y="1234440"/>
                  </a:cubicBezTo>
                  <a:cubicBezTo>
                    <a:pt x="1722120" y="1234440"/>
                    <a:pt x="1719580" y="1243330"/>
                    <a:pt x="1719580" y="1243330"/>
                  </a:cubicBezTo>
                  <a:moveTo>
                    <a:pt x="1901190" y="697230"/>
                  </a:moveTo>
                  <a:cubicBezTo>
                    <a:pt x="1901190" y="739140"/>
                    <a:pt x="1903730" y="814070"/>
                    <a:pt x="1906270" y="814070"/>
                  </a:cubicBezTo>
                  <a:cubicBezTo>
                    <a:pt x="1908810" y="815340"/>
                    <a:pt x="1910080" y="805180"/>
                    <a:pt x="1912620" y="793750"/>
                  </a:cubicBezTo>
                  <a:cubicBezTo>
                    <a:pt x="1922780" y="760730"/>
                    <a:pt x="1969770" y="612140"/>
                    <a:pt x="1973580" y="584200"/>
                  </a:cubicBezTo>
                  <a:cubicBezTo>
                    <a:pt x="1974850" y="577850"/>
                    <a:pt x="1974850" y="571500"/>
                    <a:pt x="1973580" y="571500"/>
                  </a:cubicBezTo>
                  <a:cubicBezTo>
                    <a:pt x="1972310" y="570230"/>
                    <a:pt x="1971040" y="577850"/>
                    <a:pt x="1967230" y="585470"/>
                  </a:cubicBezTo>
                  <a:cubicBezTo>
                    <a:pt x="1957070" y="604520"/>
                    <a:pt x="1901190" y="697230"/>
                    <a:pt x="1901190" y="697230"/>
                  </a:cubicBezTo>
                  <a:moveTo>
                    <a:pt x="1916430" y="393700"/>
                  </a:moveTo>
                  <a:cubicBezTo>
                    <a:pt x="1936750" y="347980"/>
                    <a:pt x="1941830" y="341630"/>
                    <a:pt x="1940560" y="339090"/>
                  </a:cubicBezTo>
                  <a:cubicBezTo>
                    <a:pt x="1939290" y="337820"/>
                    <a:pt x="1930400" y="337820"/>
                    <a:pt x="1927860" y="340360"/>
                  </a:cubicBezTo>
                  <a:cubicBezTo>
                    <a:pt x="1920240" y="346710"/>
                    <a:pt x="1916430" y="393700"/>
                    <a:pt x="1916430" y="393700"/>
                  </a:cubicBezTo>
                </a:path>
              </a:pathLst>
            </a:custGeom>
            <a:solidFill>
              <a:srgbClr val="00C0F3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Freeform 7"/>
          <p:cNvSpPr/>
          <p:nvPr/>
        </p:nvSpPr>
        <p:spPr>
          <a:xfrm>
            <a:off x="16302990" y="8667511"/>
            <a:ext cx="1808196" cy="1550195"/>
          </a:xfrm>
          <a:custGeom>
            <a:avLst/>
            <a:gdLst/>
            <a:ahLst/>
            <a:cxnLst/>
            <a:rect l="l" t="t" r="r" b="b"/>
            <a:pathLst>
              <a:path w="1808196" h="1550195">
                <a:moveTo>
                  <a:pt x="0" y="0"/>
                </a:moveTo>
                <a:lnTo>
                  <a:pt x="1808196" y="0"/>
                </a:lnTo>
                <a:lnTo>
                  <a:pt x="1808196" y="1550195"/>
                </a:lnTo>
                <a:lnTo>
                  <a:pt x="0" y="15501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705881" y="3389779"/>
            <a:ext cx="14876238" cy="2242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5883"/>
              </a:lnSpc>
              <a:spcBef>
                <a:spcPct val="0"/>
              </a:spcBef>
              <a:defRPr/>
            </a:pPr>
            <a:r>
              <a:rPr lang="hu-HU" sz="4800" dirty="0">
                <a:solidFill>
                  <a:srgbClr val="FFDF8E"/>
                </a:solidFill>
                <a:latin typeface="Arial Black" panose="020B0A04020102020204" pitchFamily="34" charset="0"/>
                <a:cs typeface="Martel Heavy" panose="020B0604020202020204" charset="-18"/>
              </a:rPr>
              <a:t>EVIN Nonprofit Zrt.</a:t>
            </a:r>
            <a:r>
              <a:rPr lang="en-US" sz="4800" dirty="0">
                <a:solidFill>
                  <a:srgbClr val="FFFFFF"/>
                </a:solidFill>
                <a:latin typeface="Arial Black" panose="020B0A04020102020204" pitchFamily="34" charset="0"/>
              </a:rPr>
              <a:t> </a:t>
            </a:r>
            <a:endParaRPr kumimoji="0" lang="hu-HU" sz="4800" b="1" i="0" u="none" strike="noStrike" kern="1200" cap="none" spc="0" normalizeH="0" baseline="0" noProof="0" dirty="0">
              <a:ln>
                <a:noFill/>
              </a:ln>
              <a:solidFill>
                <a:srgbClr val="FFCC66"/>
              </a:solidFill>
              <a:effectLst/>
              <a:uLnTx/>
              <a:uFillTx/>
              <a:latin typeface="Martel Heavy"/>
              <a:ea typeface="Martel Heavy"/>
              <a:cs typeface="Martel Heavy"/>
              <a:sym typeface="Martel Heavy"/>
            </a:endParaRPr>
          </a:p>
          <a:p>
            <a:pPr marL="0" marR="0" lvl="0" indent="0" algn="ctr" defTabSz="914400" rtl="0" eaLnBrk="1" fontAlgn="auto" latinLnBrk="0" hangingPunct="1">
              <a:lnSpc>
                <a:spcPts val="588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Martel Heavy"/>
                <a:cs typeface="Martel Heavy"/>
                <a:sym typeface="Martel Heavy"/>
              </a:rPr>
              <a:t>Városüzemeltetés</a:t>
            </a:r>
          </a:p>
          <a:p>
            <a:pPr marR="0" indent="0" algn="ctr" fontAlgn="auto">
              <a:lnSpc>
                <a:spcPts val="588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3600" dirty="0">
                <a:solidFill>
                  <a:srgbClr val="FFDF8E"/>
                </a:solidFill>
                <a:latin typeface="Arial Black" panose="020B0A04020102020204" pitchFamily="34" charset="0"/>
                <a:cs typeface="Martel Heavy" panose="020B0604020202020204" charset="-18"/>
                <a:sym typeface="Martel Heavy"/>
              </a:rPr>
              <a:t>2026. I. negyedév</a:t>
            </a:r>
            <a:endParaRPr lang="en-US" sz="3600" dirty="0">
              <a:solidFill>
                <a:srgbClr val="FFDF8E"/>
              </a:solidFill>
              <a:latin typeface="Arial Black" panose="020B0A04020102020204" pitchFamily="34" charset="0"/>
              <a:cs typeface="Martel Heavy" panose="020B0604020202020204" charset="-18"/>
              <a:sym typeface="Martel Heavy"/>
            </a:endParaRPr>
          </a:p>
        </p:txBody>
      </p:sp>
    </p:spTree>
    <p:extLst>
      <p:ext uri="{BB962C8B-B14F-4D97-AF65-F5344CB8AC3E}">
        <p14:creationId xmlns:p14="http://schemas.microsoft.com/office/powerpoint/2010/main" val="19806670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97307" y="466840"/>
            <a:ext cx="5700093" cy="9243067"/>
            <a:chOff x="0" y="0"/>
            <a:chExt cx="3915972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915972" cy="6350000"/>
            </a:xfrm>
            <a:custGeom>
              <a:avLst/>
              <a:gdLst/>
              <a:ahLst/>
              <a:cxnLst/>
              <a:rect l="l" t="t" r="r" b="b"/>
              <a:pathLst>
                <a:path w="3915972" h="6350000">
                  <a:moveTo>
                    <a:pt x="3020893" y="6350000"/>
                  </a:moveTo>
                  <a:lnTo>
                    <a:pt x="895079" y="6350000"/>
                  </a:lnTo>
                  <a:cubicBezTo>
                    <a:pt x="400548" y="6350000"/>
                    <a:pt x="0" y="5895340"/>
                    <a:pt x="0" y="5334000"/>
                  </a:cubicBezTo>
                  <a:lnTo>
                    <a:pt x="0" y="1016000"/>
                  </a:lnTo>
                  <a:cubicBezTo>
                    <a:pt x="0" y="454660"/>
                    <a:pt x="400548" y="0"/>
                    <a:pt x="895079" y="0"/>
                  </a:cubicBezTo>
                  <a:lnTo>
                    <a:pt x="3020893" y="0"/>
                  </a:lnTo>
                  <a:cubicBezTo>
                    <a:pt x="3515425" y="0"/>
                    <a:pt x="3915972" y="454660"/>
                    <a:pt x="3915972" y="1016000"/>
                  </a:cubicBezTo>
                  <a:lnTo>
                    <a:pt x="3915972" y="5334000"/>
                  </a:lnTo>
                  <a:cubicBezTo>
                    <a:pt x="3915972" y="5895340"/>
                    <a:pt x="3515425" y="6350000"/>
                    <a:pt x="3020893" y="6350000"/>
                  </a:cubicBezTo>
                  <a:close/>
                </a:path>
              </a:pathLst>
            </a:custGeom>
            <a:blipFill>
              <a:blip r:embed="rId2"/>
              <a:stretch>
                <a:fillRect l="-16403" r="-17067" b="-4611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TextBox 4">
            <a:extLst>
              <a:ext uri="{FF2B5EF4-FFF2-40B4-BE49-F238E27FC236}">
                <a16:creationId xmlns:a16="http://schemas.microsoft.com/office/drawing/2014/main" id="{7F3ABDAF-CCCC-961E-F33F-42BA55A4AA9E}"/>
              </a:ext>
            </a:extLst>
          </p:cNvPr>
          <p:cNvSpPr txBox="1"/>
          <p:nvPr/>
        </p:nvSpPr>
        <p:spPr>
          <a:xfrm>
            <a:off x="7086600" y="1790700"/>
            <a:ext cx="10439400" cy="85004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R="0" lvl="0" algn="l" defTabSz="914400" rtl="0" eaLnBrk="1" fontAlgn="auto" latinLnBrk="0" hangingPunct="1">
              <a:lnSpc>
                <a:spcPts val="3497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hu-HU" sz="2199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Köztisztasági részlegünk </a:t>
            </a:r>
            <a:r>
              <a:rPr kumimoji="0" lang="hu-HU" b="1" i="0" u="sng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kézi utcai takarítói</a:t>
            </a: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minden nap takarítják Erzsébetváros utcáit és tereit. A kézi takarítás 304518 m</a:t>
            </a:r>
            <a:r>
              <a:rPr kumimoji="0" lang="hu-HU" b="0" i="0" u="none" strike="noStrike" kern="1200" cap="none" spc="109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2</a:t>
            </a: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volt átlagosan naponta. Az utcákról és az utcai hulladékgyűjtő edényekből összeszedett hulladékot zöld zsákokban, a kerület több pontján meghatározott deponáló pontokra gyűjtik össze, onnan két hulladékgyűjtő-,szállító teherautó a MOHU hulladékgyűjtő telephelyére (égetőbe) szállítja.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Belső és Külső-Középső Erzsébetváros kézi utcai takarítását jelenleg </a:t>
            </a:r>
            <a:r>
              <a:rPr kumimoji="0" lang="hu-HU" b="1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70 fős </a:t>
            </a: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saját munkavállalói állomány végzi, ütemtervszerűen beosztva. Kiemelt területként kezeljük a Dohány utcai és a Kazinczy utcai zsinagóga környezetét.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Az első negyedévben a MOHU befogadó nyilatkozatai alapján: </a:t>
            </a:r>
            <a:r>
              <a:rPr kumimoji="0" lang="hu-HU" b="1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911,24 m</a:t>
            </a:r>
            <a:r>
              <a:rPr kumimoji="0" lang="hu-HU" b="1" i="0" u="none" strike="noStrike" kern="1200" cap="none" spc="109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3</a:t>
            </a:r>
            <a:r>
              <a:rPr kumimoji="0" lang="hu-HU" b="1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illegálisan kihelyezett lakossági és az utcáról összetakarított hulladékot </a:t>
            </a: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szállítottunk el a kerületből.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hu-HU" spc="109" dirty="0">
              <a:solidFill>
                <a:prstClr val="whit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Erzsébetváros közterületein </a:t>
            </a:r>
            <a:r>
              <a:rPr lang="hu-HU" spc="109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é</a:t>
            </a: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 parkjaiban,  naponta 588 db hulladékgyűjtő edényt </a:t>
            </a:r>
            <a:r>
              <a:rPr lang="hu-HU" spc="109" dirty="0">
                <a:solidFill>
                  <a:prstClr val="white"/>
                </a:solidFill>
                <a:latin typeface="Arial"/>
                <a:ea typeface="Arial"/>
                <a:cs typeface="Arial"/>
                <a:sym typeface="Arial"/>
              </a:rPr>
              <a:t>ü</a:t>
            </a:r>
            <a:r>
              <a:rPr kumimoji="0" lang="hu-HU" b="0" i="0" u="none" strike="noStrike" kern="1200" cap="none" spc="109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rítenek</a:t>
            </a: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 kollégáink.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Január-Februárban az időjárási viszonyok miatt síkosság mentesítést is végeztünk. Összesen </a:t>
            </a:r>
            <a:r>
              <a:rPr kumimoji="0" lang="hu-HU" b="1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26 t </a:t>
            </a: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síkosság mentesítő anyagot szereztünk be, melyből </a:t>
            </a:r>
            <a:r>
              <a:rPr kumimoji="0" lang="hu-HU" b="1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15 t</a:t>
            </a: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szórtunk és </a:t>
            </a:r>
            <a:r>
              <a:rPr kumimoji="0" lang="hu-HU" b="1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6,5 t </a:t>
            </a: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osztottunk szét a kerületi társasházak között, a kialakult országos hiány miatt.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Márciusban a </a:t>
            </a:r>
            <a:r>
              <a:rPr kumimoji="0" lang="hu-HU" b="1" i="0" u="sng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gépi takarítás</a:t>
            </a:r>
            <a:r>
              <a:rPr kumimoji="0" lang="hu-HU" b="1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részlegünk a megfelelő időjárási viszonyok figyelembevételével négy teherautóval </a:t>
            </a:r>
            <a:r>
              <a:rPr kumimoji="0" lang="hu-HU" b="0" i="1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(Belső/Középső/Külső és egy gyorsreagálású mosóautóval)</a:t>
            </a:r>
            <a:r>
              <a:rPr kumimoji="0" lang="hu-HU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, elkezdte a nagynyomású vizes tisztítást, a gyalogosforgalmi járdákon és parkolósávokban. Az ütemtervek és a belső kommunikációs csatorna napi bejelentései alapján 28 fővel.</a:t>
            </a:r>
          </a:p>
          <a:p>
            <a:pPr marL="0" marR="0" lvl="0" indent="0" algn="just" defTabSz="914400" rtl="0" eaLnBrk="1" fontAlgn="auto" latinLnBrk="0" hangingPunct="1">
              <a:lnSpc>
                <a:spcPts val="349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ts val="349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99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555D8B27-2B74-5C2A-4EA1-F5D500E69D59}"/>
              </a:ext>
            </a:extLst>
          </p:cNvPr>
          <p:cNvSpPr txBox="1"/>
          <p:nvPr/>
        </p:nvSpPr>
        <p:spPr>
          <a:xfrm>
            <a:off x="7467600" y="374484"/>
            <a:ext cx="9885903" cy="12271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Közterület </a:t>
            </a: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takarí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tás</a:t>
            </a:r>
            <a:endParaRPr kumimoji="0" lang="hu-HU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Arial Bold"/>
              <a:cs typeface="Arial Bold"/>
              <a:sym typeface="Arial Bold"/>
            </a:endParaRPr>
          </a:p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3600" b="1" dirty="0">
                <a:solidFill>
                  <a:prstClr val="white"/>
                </a:solidFill>
                <a:latin typeface="Arial Bold"/>
                <a:ea typeface="Arial Bold"/>
                <a:cs typeface="Arial Bold"/>
                <a:sym typeface="Arial Bold"/>
              </a:rPr>
              <a:t>2026. I. negyedév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63FE303B-C18E-9B3B-D229-71F369646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93680" y="9344782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25</a:t>
            </a:fld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146139-9BB1-26A2-0989-251F027356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>
            <a:extLst>
              <a:ext uri="{FF2B5EF4-FFF2-40B4-BE49-F238E27FC236}">
                <a16:creationId xmlns:a16="http://schemas.microsoft.com/office/drawing/2014/main" id="{314EA52B-6AD0-1818-BF42-098AFC4413F5}"/>
              </a:ext>
            </a:extLst>
          </p:cNvPr>
          <p:cNvSpPr txBox="1"/>
          <p:nvPr/>
        </p:nvSpPr>
        <p:spPr>
          <a:xfrm>
            <a:off x="914400" y="276299"/>
            <a:ext cx="16916400" cy="1355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Közterület </a:t>
            </a: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takarí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tás</a:t>
            </a: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 számokban</a:t>
            </a:r>
          </a:p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2026. I. negyedév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05893C90-E38D-2F80-0203-5349811A81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7125" y="9078468"/>
            <a:ext cx="3139712" cy="762066"/>
          </a:xfrm>
          <a:prstGeom prst="rect">
            <a:avLst/>
          </a:prstGeom>
        </p:spPr>
      </p:pic>
      <p:graphicFrame>
        <p:nvGraphicFramePr>
          <p:cNvPr id="2" name="Táblázat 1">
            <a:extLst>
              <a:ext uri="{FF2B5EF4-FFF2-40B4-BE49-F238E27FC236}">
                <a16:creationId xmlns:a16="http://schemas.microsoft.com/office/drawing/2014/main" id="{0DD72857-CD5D-BEA3-1744-E6592FD320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234414"/>
              </p:ext>
            </p:extLst>
          </p:nvPr>
        </p:nvGraphicFramePr>
        <p:xfrm>
          <a:off x="2895601" y="1943100"/>
          <a:ext cx="12496798" cy="709175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377513">
                  <a:extLst>
                    <a:ext uri="{9D8B030D-6E8A-4147-A177-3AD203B41FA5}">
                      <a16:colId xmlns:a16="http://schemas.microsoft.com/office/drawing/2014/main" val="2520703503"/>
                    </a:ext>
                  </a:extLst>
                </a:gridCol>
                <a:gridCol w="2231896">
                  <a:extLst>
                    <a:ext uri="{9D8B030D-6E8A-4147-A177-3AD203B41FA5}">
                      <a16:colId xmlns:a16="http://schemas.microsoft.com/office/drawing/2014/main" val="4119203243"/>
                    </a:ext>
                  </a:extLst>
                </a:gridCol>
                <a:gridCol w="1697885">
                  <a:extLst>
                    <a:ext uri="{9D8B030D-6E8A-4147-A177-3AD203B41FA5}">
                      <a16:colId xmlns:a16="http://schemas.microsoft.com/office/drawing/2014/main" val="722138444"/>
                    </a:ext>
                  </a:extLst>
                </a:gridCol>
                <a:gridCol w="1697885">
                  <a:extLst>
                    <a:ext uri="{9D8B030D-6E8A-4147-A177-3AD203B41FA5}">
                      <a16:colId xmlns:a16="http://schemas.microsoft.com/office/drawing/2014/main" val="3918586194"/>
                    </a:ext>
                  </a:extLst>
                </a:gridCol>
                <a:gridCol w="1697885">
                  <a:extLst>
                    <a:ext uri="{9D8B030D-6E8A-4147-A177-3AD203B41FA5}">
                      <a16:colId xmlns:a16="http://schemas.microsoft.com/office/drawing/2014/main" val="2958060914"/>
                    </a:ext>
                  </a:extLst>
                </a:gridCol>
                <a:gridCol w="1793734">
                  <a:extLst>
                    <a:ext uri="{9D8B030D-6E8A-4147-A177-3AD203B41FA5}">
                      <a16:colId xmlns:a16="http://schemas.microsoft.com/office/drawing/2014/main" val="272646593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Terület szerinti felosztás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Takarítás fajtája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Január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Február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Március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ÖSSZESEN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2517269"/>
                  </a:ext>
                </a:extLst>
              </a:tr>
              <a:tr h="39518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Összes terület: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400" b="1" u="sng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Kézi takarítás</a:t>
                      </a:r>
                      <a:r>
                        <a:rPr lang="hu-H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m</a:t>
                      </a:r>
                      <a:r>
                        <a:rPr lang="hu-HU" sz="1400" b="1" u="none" strike="noStrike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hu-H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hu-HU" sz="14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9 274 500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9 614 916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11 847 193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30 736 609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67449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Összes terület FŐVÁROS: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Kézi takarítás, m</a:t>
                      </a:r>
                      <a:r>
                        <a:rPr lang="hu-HU" sz="1400" u="none" strike="noStrike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1 928 022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1 975 976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2 637 902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6 541 900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845926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Összes terület Belső Erzsébetváros: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Kézi takarítás, m</a:t>
                      </a:r>
                      <a:r>
                        <a:rPr lang="hu-HU" sz="1400" u="none" strike="noStrike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2 200 659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1 987 692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2 200 659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6 389 010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46641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Összes terület Középső Erzsébetváros: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Kézi takarítás, m</a:t>
                      </a:r>
                      <a:r>
                        <a:rPr lang="hu-HU" sz="1400" u="none" strike="noStrike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2 315 736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2 338 771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3 360 366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8 014 873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50388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Összes terület Külső Erzsébetváros: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Kézi takarítás, m</a:t>
                      </a:r>
                      <a:r>
                        <a:rPr lang="hu-HU" sz="1400" u="none" strike="noStrike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2 830 083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3 312 477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3 648 266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9 790 826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0854852"/>
                  </a:ext>
                </a:extLst>
              </a:tr>
              <a:tr h="216000">
                <a:tc gridSpan="6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0083178"/>
                  </a:ext>
                </a:extLst>
              </a:tr>
              <a:tr h="39518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hu-H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Összes terület:</a:t>
                      </a: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hu-HU" sz="1400" b="1" u="sng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Mosó takarítás</a:t>
                      </a:r>
                      <a:r>
                        <a:rPr lang="hu-H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m</a:t>
                      </a:r>
                      <a:r>
                        <a:rPr lang="hu-HU" sz="1400" b="1" u="none" strike="noStrike" kern="1200" baseline="30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lang="hu-H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</a:t>
                      </a: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hu-H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21 120</a:t>
                      </a: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hu-H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128 863</a:t>
                      </a: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hu-H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484 146</a:t>
                      </a: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hu-HU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634 129</a:t>
                      </a: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86335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Összes terület FŐVÁROS: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Mosó takarítás, m</a:t>
                      </a:r>
                      <a:r>
                        <a:rPr lang="hu-HU" sz="1400" u="none" strike="noStrike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                                     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                                     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                                       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939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Összes terület Belső Erzsébetváros: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Mosó takarítás, m</a:t>
                      </a:r>
                      <a:r>
                        <a:rPr lang="hu-HU" sz="1400" u="none" strike="noStrike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9 760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70 543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216 066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296 369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278945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Összes terület Középső Erzsébetváros: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Mosó takarítás, m</a:t>
                      </a:r>
                      <a:r>
                        <a:rPr lang="hu-HU" sz="1400" u="none" strike="noStrike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11 360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28 960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107 520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147 840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6137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Összes terület Külső Erzsébetváros: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Mosó takarítás, m</a:t>
                      </a:r>
                      <a:r>
                        <a:rPr lang="hu-HU" sz="1400" u="none" strike="noStrike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                                     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29 360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160 560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189 920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2033083"/>
                  </a:ext>
                </a:extLst>
              </a:tr>
              <a:tr h="180000">
                <a:tc gridSpan="6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9273026"/>
                  </a:ext>
                </a:extLst>
              </a:tr>
              <a:tr h="39518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hu-H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Összes terület:</a:t>
                      </a: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hu-HU" sz="1400" b="1" u="sng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Gépi takarítás</a:t>
                      </a:r>
                      <a:r>
                        <a:rPr lang="hu-H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m</a:t>
                      </a:r>
                      <a:r>
                        <a:rPr lang="hu-HU" sz="1400" b="1" u="none" strike="noStrike" kern="1200" baseline="30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lang="hu-H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</a:t>
                      </a: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hu-H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21 120</a:t>
                      </a: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hu-H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128 863</a:t>
                      </a: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hu-H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484 146</a:t>
                      </a: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hu-HU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634 129</a:t>
                      </a:r>
                    </a:p>
                  </a:txBody>
                  <a:tcPr marL="8980" marR="8980" marT="8980" marB="0" anchor="ctr">
                    <a:solidFill>
                      <a:srgbClr val="D9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0082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Összes terület FŐVÁROS: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Gépi takarítás, m</a:t>
                      </a:r>
                      <a:r>
                        <a:rPr lang="hu-HU" sz="1400" u="none" strike="noStrike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                                      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                                     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                                      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500558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Összes terület Belső Erzsébetváros: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Gépi takarítás, m</a:t>
                      </a:r>
                      <a:r>
                        <a:rPr lang="hu-HU" sz="1400" u="none" strike="noStrike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9 760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70 543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216 066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296 369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233496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Összes terület Középső Erzsébetváros: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Gépi takarítás, m</a:t>
                      </a:r>
                      <a:r>
                        <a:rPr lang="hu-HU" sz="1400" u="none" strike="noStrike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11 360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28 960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107 520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147 840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140636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Összes terület Külső Erzsébetváros: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Gépi takarítás, m</a:t>
                      </a:r>
                      <a:r>
                        <a:rPr lang="hu-HU" sz="1400" u="none" strike="noStrike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                                     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29 360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160 560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189 920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4091024"/>
                  </a:ext>
                </a:extLst>
              </a:tr>
              <a:tr h="197592">
                <a:tc gridSpan="6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013048"/>
                  </a:ext>
                </a:extLst>
              </a:tr>
              <a:tr h="390227"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MINDÖSSZESEN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9 316 740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9 872 642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12 815 485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32 004 867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80" marR="8980" marT="89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027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14873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8303473" cy="10287000"/>
            <a:chOff x="0" y="0"/>
            <a:chExt cx="656077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56077" cy="812800"/>
            </a:xfrm>
            <a:custGeom>
              <a:avLst/>
              <a:gdLst/>
              <a:ahLst/>
              <a:cxnLst/>
              <a:rect l="l" t="t" r="r" b="b"/>
              <a:pathLst>
                <a:path w="656077" h="812800">
                  <a:moveTo>
                    <a:pt x="0" y="0"/>
                  </a:moveTo>
                  <a:lnTo>
                    <a:pt x="656077" y="0"/>
                  </a:lnTo>
                  <a:lnTo>
                    <a:pt x="656077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2"/>
              <a:stretch>
                <a:fillRect l="-43085" r="-43085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8839201" y="342900"/>
            <a:ext cx="9067800" cy="14836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Martel Heavy"/>
              </a:rPr>
              <a:t>Zöldterület fenntartás</a:t>
            </a:r>
          </a:p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Martel Heavy"/>
              </a:rPr>
              <a:t>2026. I. negyedév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+mn-ea"/>
              <a:cs typeface="Arial Bold"/>
              <a:sym typeface="Martel Heavy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34400" y="2019300"/>
            <a:ext cx="9372600" cy="6389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49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2199" b="0" i="0" u="none" strike="noStrike" kern="1200" cap="none" spc="10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1800" b="0" i="0" u="none" strike="noStrike" kern="1200" cap="none" spc="1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 kerületi parkok és zöldterületek kezelésében a zöldterület fenntartási részlegünk a síkosság mentesítő feladatokban segédkezett és a tavaszi előkészítő kertészeti munkálatokat végezte.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1800" b="0" i="0" u="none" strike="noStrike" kern="1200" cap="none" spc="10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1800" b="0" i="0" u="none" strike="noStrike" kern="1200" cap="none" spc="1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 kerületben 18 helyszínen (parkban, téren) végeztek ifjító cserje és növény metszést, korona alakító gallyazást. Mulcs és fenyőkéreg pótlást, gyomlálást végeztek a kerületi ágyásokban.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1800" b="0" i="0" u="none" strike="noStrike" kern="1200" cap="none" spc="10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1800" b="0" i="0" u="none" strike="noStrike" kern="1200" cap="none" spc="1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Az Almássy téren két beteg fa engedélyezett kivágását végeztük  el, alvállalkozó partnerünk pedig 11 db tuskómarást végzett a kerületben. Fapótlási kötelezettségünket a következő negyedéveben végezzük.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1800" b="0" i="0" u="none" strike="noStrike" kern="1200" cap="none" spc="10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1800" b="0" i="0" u="none" strike="noStrike" kern="1200" cap="none" spc="1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 kerületben több helyszínen ágyásvédő kerítést telepítettünk: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hu-HU" sz="1800" b="0" i="0" u="none" strike="noStrike" kern="1200" cap="none" spc="1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Damjanich utca: 220 fm ideiglenes, mogyoróvessző kerítés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hu-HU" sz="1800" b="0" i="0" u="none" strike="noStrike" kern="1200" cap="none" spc="1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Almássy utca (</a:t>
            </a:r>
            <a:r>
              <a:rPr kumimoji="0" lang="hu-HU" sz="1800" b="0" i="1" u="none" strike="noStrike" kern="1200" cap="none" spc="1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Almássy tér melletti szakasz): </a:t>
            </a:r>
            <a:r>
              <a:rPr kumimoji="0" lang="hu-HU" sz="1800" b="0" i="0" u="none" strike="noStrike" kern="1200" cap="none" spc="1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120 fm fém kerítés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hu-HU" sz="1800" b="0" i="0" u="none" strike="noStrike" kern="1200" cap="none" spc="1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Almássy utca sétálóutcai szakasza: 290 fm ideiglenes, mogyoróvessző kerítés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hu-HU" sz="1800" b="0" i="0" u="none" strike="noStrike" kern="1200" cap="none" spc="1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Hársfa utcai ágyások: 77 fm ideiglenes, mogyoróvessző kerítés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hu-HU" sz="1800" b="0" i="0" u="none" strike="noStrike" kern="1200" cap="none" spc="1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Kéthly Anna tér melletti kiemelt ágyások: 68 fm fém kerítés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hu-HU" sz="1800" b="0" i="0" u="none" strike="noStrike" kern="1200" cap="none" spc="1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Kéthly Anna tér belső parki rész: 126 fm mogyoróvessző kerítés</a:t>
            </a:r>
          </a:p>
          <a:p>
            <a:pPr marL="0" marR="0" lvl="0" indent="0" algn="l" defTabSz="914400" rtl="0" eaLnBrk="1" fontAlgn="auto" latinLnBrk="0" hangingPunct="1">
              <a:lnSpc>
                <a:spcPts val="349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99" b="0" i="0" u="none" strike="noStrike" kern="1200" cap="none" spc="10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F126A370-BB53-511D-1586-FE9AB0D53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7288" y="9029700"/>
            <a:ext cx="3139712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0741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81050" y="540162"/>
            <a:ext cx="16725900" cy="14836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Zöldterület </a:t>
            </a: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fenntartás számokban</a:t>
            </a:r>
          </a:p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2026. I. negyedév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Bold"/>
              <a:ea typeface="Arial Bold"/>
              <a:cs typeface="Arial Bold"/>
              <a:sym typeface="Arial Bold"/>
            </a:endParaRP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B91D5ED8-7866-B805-A80C-3F1201ED0E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2200" y="9093134"/>
            <a:ext cx="3139712" cy="762066"/>
          </a:xfrm>
          <a:prstGeom prst="rect">
            <a:avLst/>
          </a:prstGeom>
        </p:spPr>
      </p:pic>
      <p:graphicFrame>
        <p:nvGraphicFramePr>
          <p:cNvPr id="6" name="Táblázat 5">
            <a:extLst>
              <a:ext uri="{FF2B5EF4-FFF2-40B4-BE49-F238E27FC236}">
                <a16:creationId xmlns:a16="http://schemas.microsoft.com/office/drawing/2014/main" id="{E3A5DA83-1AE7-C5C7-F149-653A538A57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16585"/>
              </p:ext>
            </p:extLst>
          </p:nvPr>
        </p:nvGraphicFramePr>
        <p:xfrm>
          <a:off x="1933732" y="3015778"/>
          <a:ext cx="14135722" cy="45842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12178">
                  <a:extLst>
                    <a:ext uri="{9D8B030D-6E8A-4147-A177-3AD203B41FA5}">
                      <a16:colId xmlns:a16="http://schemas.microsoft.com/office/drawing/2014/main" val="4052449670"/>
                    </a:ext>
                  </a:extLst>
                </a:gridCol>
                <a:gridCol w="1955886">
                  <a:extLst>
                    <a:ext uri="{9D8B030D-6E8A-4147-A177-3AD203B41FA5}">
                      <a16:colId xmlns:a16="http://schemas.microsoft.com/office/drawing/2014/main" val="2183486130"/>
                    </a:ext>
                  </a:extLst>
                </a:gridCol>
                <a:gridCol w="1955886">
                  <a:extLst>
                    <a:ext uri="{9D8B030D-6E8A-4147-A177-3AD203B41FA5}">
                      <a16:colId xmlns:a16="http://schemas.microsoft.com/office/drawing/2014/main" val="4204793653"/>
                    </a:ext>
                  </a:extLst>
                </a:gridCol>
                <a:gridCol w="1955886">
                  <a:extLst>
                    <a:ext uri="{9D8B030D-6E8A-4147-A177-3AD203B41FA5}">
                      <a16:colId xmlns:a16="http://schemas.microsoft.com/office/drawing/2014/main" val="3289197052"/>
                    </a:ext>
                  </a:extLst>
                </a:gridCol>
                <a:gridCol w="1955886">
                  <a:extLst>
                    <a:ext uri="{9D8B030D-6E8A-4147-A177-3AD203B41FA5}">
                      <a16:colId xmlns:a16="http://schemas.microsoft.com/office/drawing/2014/main" val="1786663527"/>
                    </a:ext>
                  </a:extLst>
                </a:gridCol>
              </a:tblGrid>
              <a:tr h="473764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MOHU -HULLADÉK ELSZÁLLÍTÁS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Január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Február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Március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ÖSSZESEN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0568576"/>
                  </a:ext>
                </a:extLst>
              </a:tr>
              <a:tr h="473764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Közterületi szemetes edények - hétköznap m³/hó</a:t>
                      </a:r>
                      <a:endParaRPr lang="hu-HU" sz="16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63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62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66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191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823144"/>
                  </a:ext>
                </a:extLst>
              </a:tr>
              <a:tr h="473764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Közterületi szemetes edények - hétvége m³/hó</a:t>
                      </a:r>
                      <a:endParaRPr lang="hu-HU" sz="16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60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59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63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182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0825515"/>
                  </a:ext>
                </a:extLst>
              </a:tr>
              <a:tr h="473764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Illegális lom m³/hó</a:t>
                      </a:r>
                      <a:endParaRPr lang="hu-HU" sz="16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87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86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92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264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6138370"/>
                  </a:ext>
                </a:extLst>
              </a:tr>
              <a:tr h="473764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Kutyafuttatók területén elhelyezett szemetes edények m³/hó</a:t>
                      </a:r>
                      <a:endParaRPr lang="hu-HU" sz="16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30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29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32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 91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1738215"/>
                  </a:ext>
                </a:extLst>
              </a:tr>
              <a:tr h="473764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Utca takarításból származó hulladék m³/hó</a:t>
                      </a:r>
                      <a:endParaRPr lang="hu-HU" sz="16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60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59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63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182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2241264"/>
                  </a:ext>
                </a:extLst>
              </a:tr>
              <a:tr h="473764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 Köztisztasági vegyes települési hulladék Összesen (m</a:t>
                      </a:r>
                      <a:r>
                        <a:rPr lang="hu-HU" sz="1600" b="1" u="none" strike="noStrike" baseline="30000" dirty="0">
                          <a:effectLst/>
                        </a:rPr>
                        <a:t>3</a:t>
                      </a:r>
                      <a:r>
                        <a:rPr lang="hu-HU" sz="1600" b="1" u="none" strike="noStrike" dirty="0">
                          <a:effectLst/>
                        </a:rPr>
                        <a:t>)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301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295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316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b="1" u="none" strike="noStrike" dirty="0">
                          <a:effectLst/>
                        </a:rPr>
                        <a:t>911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799996"/>
                  </a:ext>
                </a:extLst>
              </a:tr>
              <a:tr h="45120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hu-HU" sz="16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hu-HU" sz="16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870319"/>
                  </a:ext>
                </a:extLst>
              </a:tr>
              <a:tr h="816681">
                <a:tc gridSpan="5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hu-HU" sz="1600" u="none" strike="noStrike" dirty="0">
                          <a:effectLst/>
                        </a:rPr>
                        <a:t>2026.I. negyedévben a összesen 911,24 m</a:t>
                      </a:r>
                      <a:r>
                        <a:rPr lang="hu-HU" sz="1600" u="none" strike="noStrike" baseline="30000" dirty="0">
                          <a:effectLst/>
                        </a:rPr>
                        <a:t>3</a:t>
                      </a:r>
                      <a:r>
                        <a:rPr lang="hu-HU" sz="1600" u="none" strike="noStrike" dirty="0">
                          <a:effectLst/>
                        </a:rPr>
                        <a:t> köztisztasági vegyes települési hulladékot szállítottunk el  Erzsébetvárosból.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8308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1325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90B32784-F64E-2EEA-5D77-80580C91DB1B}"/>
              </a:ext>
            </a:extLst>
          </p:cNvPr>
          <p:cNvSpPr txBox="1"/>
          <p:nvPr/>
        </p:nvSpPr>
        <p:spPr>
          <a:xfrm>
            <a:off x="853751" y="2857500"/>
            <a:ext cx="10439400" cy="44942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Közterület és karbantartási részlegünk az első negyedévben 30 alkalommal végzett javítási munkálatokat Erzsébetvárosban. (</a:t>
            </a:r>
            <a:r>
              <a:rPr kumimoji="0" lang="hu-HU" sz="1800" b="0" i="0" u="none" strike="noStrike" kern="1200" cap="none" spc="109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pl</a:t>
            </a:r>
            <a:r>
              <a:rPr kumimoji="0" lang="hu-HU" sz="1800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: zöldterület lezárás/</a:t>
            </a:r>
            <a:r>
              <a:rPr kumimoji="0" lang="hu-HU" sz="1800" b="0" i="0" u="none" strike="noStrike" kern="1200" cap="none" spc="109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poller</a:t>
            </a:r>
            <a:r>
              <a:rPr kumimoji="0" lang="hu-HU" sz="1800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oszlop kihelyezés, közterületi víz és villanyórák leolvasása, pad rekonstrukció és kihelyezés, új hulladékgyűjtő edények kihelyezése és javítása)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Az időjárás enyhülésével szerződött alvállalkozó partnerünk összesen 50 helyszínen végzett út és térkőburkolat javítást. (Osvát utca (Dohány u./ Rákóczi út között);Király utcában több helyszínen, Bethlen Gábor u. több helyszínen, Nefelejcs utca több helyszínen)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900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1900" b="1" i="0" u="sng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900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1900" b="1" i="0" u="sng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ts val="349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99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86698A57-A08A-D0BA-E9E4-67C3215B386D}"/>
              </a:ext>
            </a:extLst>
          </p:cNvPr>
          <p:cNvSpPr txBox="1"/>
          <p:nvPr/>
        </p:nvSpPr>
        <p:spPr>
          <a:xfrm>
            <a:off x="762000" y="571500"/>
            <a:ext cx="10515600" cy="1496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7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Általános karbantartás</a:t>
            </a:r>
          </a:p>
          <a:p>
            <a:pPr marL="457200" marR="0" lvl="1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2026. I. negyedév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Arial Bold"/>
              <a:cs typeface="Arial Bold"/>
              <a:sym typeface="Arial Bold"/>
            </a:endParaRP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3220BE2B-BBFC-C84A-227D-659A0558C1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138" y="9247881"/>
            <a:ext cx="3139712" cy="762066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628B1046-354E-06DB-834D-3A55B5446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6200" y="281518"/>
            <a:ext cx="6468417" cy="97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729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6C6A9A-8342-DA5C-4CF2-036709552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575D1F1-4B9E-4D78-F452-85943192325E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5663"/>
            </a:stretch>
          </a:blipFill>
        </p:spPr>
        <p:txBody>
          <a:bodyPr/>
          <a:lstStyle/>
          <a:p>
            <a:endParaRPr lang="hu-HU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4077ED95-5105-EE0F-101C-2F31AF1E0951}"/>
              </a:ext>
            </a:extLst>
          </p:cNvPr>
          <p:cNvSpPr txBox="1"/>
          <p:nvPr/>
        </p:nvSpPr>
        <p:spPr>
          <a:xfrm>
            <a:off x="3178363" y="3314700"/>
            <a:ext cx="11931274" cy="2092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hu-HU" sz="4800" dirty="0">
                <a:solidFill>
                  <a:srgbClr val="FFDF8E"/>
                </a:solidFill>
                <a:latin typeface="Arial Black" panose="020B0A04020102020204" pitchFamily="34" charset="0"/>
                <a:cs typeface="Martel Heavy" panose="020B0604020202020204" charset="-18"/>
              </a:rPr>
              <a:t>EVIN Nonprofit Zrt.</a:t>
            </a:r>
            <a:r>
              <a:rPr lang="en-US" sz="4800" dirty="0">
                <a:solidFill>
                  <a:srgbClr val="FFFFFF"/>
                </a:solidFill>
                <a:latin typeface="Arial Black" panose="020B0A04020102020204" pitchFamily="34" charset="0"/>
              </a:rPr>
              <a:t> </a:t>
            </a:r>
            <a:r>
              <a:rPr lang="hu-HU" sz="4800" dirty="0">
                <a:solidFill>
                  <a:srgbClr val="FFFFFF"/>
                </a:solidFill>
                <a:latin typeface="Arial Black" panose="020B0A04020102020204" pitchFamily="34" charset="0"/>
              </a:rPr>
              <a:t>Ingatlangazdálkodás</a:t>
            </a:r>
          </a:p>
          <a:p>
            <a:pPr algn="ctr"/>
            <a:r>
              <a:rPr lang="hu-HU" sz="3600" dirty="0">
                <a:solidFill>
                  <a:srgbClr val="FFDF8E"/>
                </a:solidFill>
                <a:latin typeface="Arial Black" panose="020B0A04020102020204" pitchFamily="34" charset="0"/>
              </a:rPr>
              <a:t>2026. I. negyedév</a:t>
            </a:r>
            <a:endParaRPr lang="en-US" sz="3600" dirty="0">
              <a:solidFill>
                <a:srgbClr val="FFDF8E"/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Kép 10" descr="A képen Betűtípus, szöveg, Grafika, képernyőkép látható&#10;&#10;Automatikusan generált leírás">
            <a:extLst>
              <a:ext uri="{FF2B5EF4-FFF2-40B4-BE49-F238E27FC236}">
                <a16:creationId xmlns:a16="http://schemas.microsoft.com/office/drawing/2014/main" id="{7A9EE841-C735-BBED-C9A0-FD53E6A45A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2836"/>
            <a:ext cx="3505200" cy="1204514"/>
          </a:xfrm>
          <a:prstGeom prst="rect">
            <a:avLst/>
          </a:prstGeom>
        </p:spPr>
      </p:pic>
      <p:sp>
        <p:nvSpPr>
          <p:cNvPr id="10" name="Dia számának helye 9">
            <a:extLst>
              <a:ext uri="{FF2B5EF4-FFF2-40B4-BE49-F238E27FC236}">
                <a16:creationId xmlns:a16="http://schemas.microsoft.com/office/drawing/2014/main" id="{C9FBD35C-A3ED-163C-DA9D-EE68A7CE6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96200" y="9486900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8490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AC0474-8E4F-1BFF-FAB7-DCE5684C8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142D3922-F541-80F3-4DD5-909C19C45017}"/>
              </a:ext>
            </a:extLst>
          </p:cNvPr>
          <p:cNvSpPr txBox="1"/>
          <p:nvPr/>
        </p:nvSpPr>
        <p:spPr>
          <a:xfrm>
            <a:off x="838200" y="3377983"/>
            <a:ext cx="10439400" cy="53714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1900" b="1" i="0" u="sng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Nyilvános illemhely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1900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900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Két automata (Bethlen Gábor tér, Janikovszky Éva park, (0-24)) és a Klauzál téri parkban működtetünk illemhelyet 08:00-18:00 óráig minden nap.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900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900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1900" b="1" i="0" u="sng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Kutyafuttatók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900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900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 kerületben három helyszínen (Klauzál park, Almássy utca, Százház park),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900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hetente kétszer, takarítjuk és fertőtlenítjük a kutyafuttatókat,  bioszeres fertőtlenítővel.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900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Az első negyedévben karbantartási feladatot nem kellett végeznünk a kutyafuttatókban.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900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1900" b="1" i="0" u="sng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Graffiti mentesítés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900" b="1" i="0" u="sng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900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Az első negyedévben graffiti mentesítésre nem került sor az időjárási viszonyok miatt.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1900" b="1" i="0" u="sng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ts val="349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99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A25616FB-9E19-E0DD-44D6-3ED9A62307C4}"/>
              </a:ext>
            </a:extLst>
          </p:cNvPr>
          <p:cNvSpPr txBox="1"/>
          <p:nvPr/>
        </p:nvSpPr>
        <p:spPr>
          <a:xfrm>
            <a:off x="762000" y="571500"/>
            <a:ext cx="10515600" cy="18683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Illemhelyek, kutyafuttatók fenntartása, graffiti mentesítés</a:t>
            </a:r>
          </a:p>
          <a:p>
            <a:pPr marL="457200" marR="0" lvl="1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2026. I. negyedév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Arial Bold"/>
              <a:cs typeface="Arial Bold"/>
              <a:sym typeface="Arial Bold"/>
            </a:endParaRP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D72C3A5E-DAD3-CF2B-057F-D5ECE987A6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138" y="9247881"/>
            <a:ext cx="3139712" cy="762066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6DA195CD-4D50-DDFE-0AE4-DABEDE127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8648" y="571500"/>
            <a:ext cx="6071646" cy="9110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3942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0FF9B3-B292-EEEE-33CE-72D634E8D0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2461AE3E-8D4F-545B-2D06-A1E7DE55F7B6}"/>
              </a:ext>
            </a:extLst>
          </p:cNvPr>
          <p:cNvSpPr txBox="1"/>
          <p:nvPr/>
        </p:nvSpPr>
        <p:spPr>
          <a:xfrm>
            <a:off x="2451797" y="922020"/>
            <a:ext cx="13384405" cy="11823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old" panose="020B0604020202020204" charset="0"/>
                <a:ea typeface="+mn-ea"/>
                <a:cs typeface="Arial Bold" panose="020B0604020202020204" charset="0"/>
              </a:rPr>
              <a:t>Folyamatban lévő bonyolítói szerződések</a:t>
            </a:r>
          </a:p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old" panose="020B0604020202020204" charset="0"/>
                <a:ea typeface="+mn-ea"/>
                <a:cs typeface="Arial Bold" panose="020B0604020202020204" charset="0"/>
              </a:rPr>
              <a:t>2026. I. negyedév</a:t>
            </a:r>
          </a:p>
        </p:txBody>
      </p:sp>
      <p:pic>
        <p:nvPicPr>
          <p:cNvPr id="4" name="Kép 3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5F6DAB36-392A-4B10-864B-5F140751CA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620" y="9413000"/>
            <a:ext cx="3138556" cy="757400"/>
          </a:xfrm>
          <a:prstGeom prst="rect">
            <a:avLst/>
          </a:prstGeom>
        </p:spPr>
      </p:pic>
      <p:graphicFrame>
        <p:nvGraphicFramePr>
          <p:cNvPr id="6" name="Táblázat 5">
            <a:extLst>
              <a:ext uri="{FF2B5EF4-FFF2-40B4-BE49-F238E27FC236}">
                <a16:creationId xmlns:a16="http://schemas.microsoft.com/office/drawing/2014/main" id="{F1E71201-7A15-46A3-365A-0251918AD9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330553"/>
              </p:ext>
            </p:extLst>
          </p:nvPr>
        </p:nvGraphicFramePr>
        <p:xfrm>
          <a:off x="1898915" y="4870241"/>
          <a:ext cx="14257928" cy="1533519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9145005">
                  <a:extLst>
                    <a:ext uri="{9D8B030D-6E8A-4147-A177-3AD203B41FA5}">
                      <a16:colId xmlns:a16="http://schemas.microsoft.com/office/drawing/2014/main" val="2460642423"/>
                    </a:ext>
                  </a:extLst>
                </a:gridCol>
                <a:gridCol w="2783840">
                  <a:extLst>
                    <a:ext uri="{9D8B030D-6E8A-4147-A177-3AD203B41FA5}">
                      <a16:colId xmlns:a16="http://schemas.microsoft.com/office/drawing/2014/main" val="2455435499"/>
                    </a:ext>
                  </a:extLst>
                </a:gridCol>
                <a:gridCol w="2329083">
                  <a:extLst>
                    <a:ext uri="{9D8B030D-6E8A-4147-A177-3AD203B41FA5}">
                      <a16:colId xmlns:a16="http://schemas.microsoft.com/office/drawing/2014/main" val="903899289"/>
                    </a:ext>
                  </a:extLst>
                </a:gridCol>
              </a:tblGrid>
              <a:tr h="32583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 Bold" panose="020B0604020202020204" charset="0"/>
                          <a:cs typeface="Arial Bold" panose="020B0604020202020204" charset="0"/>
                        </a:rPr>
                        <a:t>Szerződés tárgya</a:t>
                      </a:r>
                      <a:endParaRPr lang="hu-HU" sz="1600" b="1" i="0" u="none" strike="noStrike" dirty="0">
                        <a:solidFill>
                          <a:schemeClr val="tx1"/>
                        </a:solidFill>
                        <a:effectLst/>
                        <a:latin typeface="Arial Bold" panose="020B0604020202020204" charset="0"/>
                        <a:cs typeface="Arial Bold" panose="020B06040202020202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 Bold" panose="020B0604020202020204" charset="0"/>
                          <a:cs typeface="Arial Bold" panose="020B0604020202020204" charset="0"/>
                        </a:rPr>
                        <a:t>Kelte </a:t>
                      </a:r>
                      <a:endParaRPr lang="hu-HU" sz="1600" b="1" i="0" u="none" strike="noStrike" dirty="0">
                        <a:solidFill>
                          <a:schemeClr val="tx1"/>
                        </a:solidFill>
                        <a:effectLst/>
                        <a:latin typeface="Arial Bold" panose="020B0604020202020204" charset="0"/>
                        <a:cs typeface="Arial Bold" panose="020B06040202020202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 Bold" panose="020B0604020202020204" charset="0"/>
                          <a:cs typeface="Arial Bold" panose="020B0604020202020204" charset="0"/>
                        </a:rPr>
                        <a:t>Bruttó összeg Ft-ban</a:t>
                      </a:r>
                      <a:endParaRPr lang="hu-HU" sz="1600" b="1" i="0" u="none" strike="noStrike" dirty="0">
                        <a:solidFill>
                          <a:schemeClr val="tx1"/>
                        </a:solidFill>
                        <a:effectLst/>
                        <a:latin typeface="Arial Bold" panose="020B0604020202020204" charset="0"/>
                        <a:cs typeface="Arial Bold" panose="020B06040202020202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459973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263525" indent="-263525"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Közterületi meglévő hulladékgyűjtőkhöz alkatrész beszerzés és ezen alkatrészek felhasználásával történő felújítás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2024.12.17</a:t>
                      </a:r>
                      <a:endParaRPr lang="hu-HU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hu-H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10 408 400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466501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hu-HU" sz="16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Közterületi hulladékgyűjtők beszerzés, telepítése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2024.12.17</a:t>
                      </a:r>
                      <a:endParaRPr lang="hu-HU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14 591 600 </a:t>
                      </a:r>
                      <a:endParaRPr lang="hu-HU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9119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hu-HU" sz="18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ÖSSZESEN</a:t>
                      </a:r>
                      <a:endParaRPr lang="hu-H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hu-H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hu-HU" sz="18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25 000 000</a:t>
                      </a:r>
                      <a:endParaRPr lang="hu-H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4913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48496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0D170E-110D-ECF0-3509-9217A762C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474A8C9C-5E35-0AEF-027E-B10564EFAB0A}"/>
              </a:ext>
            </a:extLst>
          </p:cNvPr>
          <p:cNvSpPr txBox="1"/>
          <p:nvPr/>
        </p:nvSpPr>
        <p:spPr>
          <a:xfrm>
            <a:off x="781050" y="431800"/>
            <a:ext cx="16725900" cy="17946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  <a:defRPr/>
            </a:pPr>
            <a:r>
              <a:rPr lang="hu-HU" sz="4400" b="1" dirty="0">
                <a:solidFill>
                  <a:prstClr val="black"/>
                </a:solidFill>
                <a:latin typeface="Arial Bold" panose="020B0604020202020204" charset="0"/>
                <a:cs typeface="Arial Bold" panose="020B0604020202020204" charset="0"/>
                <a:sym typeface="Arial Bold"/>
              </a:rPr>
              <a:t>Városüzemeltetési feladatok </a:t>
            </a:r>
          </a:p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2026. I. negyedévi működési kiadási előirányzatai </a:t>
            </a:r>
          </a:p>
          <a:p>
            <a:pPr marL="0" marR="0" lvl="0" indent="0" algn="ctr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Terv/Tény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F3922895-DC4E-4A23-66EE-CC41E174C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2200" y="9093134"/>
            <a:ext cx="3139712" cy="762066"/>
          </a:xfrm>
          <a:prstGeom prst="rect">
            <a:avLst/>
          </a:prstGeom>
        </p:spPr>
      </p:pic>
      <p:graphicFrame>
        <p:nvGraphicFramePr>
          <p:cNvPr id="4" name="Táblázat 3">
            <a:extLst>
              <a:ext uri="{FF2B5EF4-FFF2-40B4-BE49-F238E27FC236}">
                <a16:creationId xmlns:a16="http://schemas.microsoft.com/office/drawing/2014/main" id="{C6C5096D-CD5E-A8C1-7518-C9B3935001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139512"/>
              </p:ext>
            </p:extLst>
          </p:nvPr>
        </p:nvGraphicFramePr>
        <p:xfrm>
          <a:off x="1158511" y="2300197"/>
          <a:ext cx="15773402" cy="6839351"/>
        </p:xfrm>
        <a:graphic>
          <a:graphicData uri="http://schemas.openxmlformats.org/drawingml/2006/table">
            <a:tbl>
              <a:tblPr/>
              <a:tblGrid>
                <a:gridCol w="663436">
                  <a:extLst>
                    <a:ext uri="{9D8B030D-6E8A-4147-A177-3AD203B41FA5}">
                      <a16:colId xmlns:a16="http://schemas.microsoft.com/office/drawing/2014/main" val="1281280408"/>
                    </a:ext>
                  </a:extLst>
                </a:gridCol>
                <a:gridCol w="668943">
                  <a:extLst>
                    <a:ext uri="{9D8B030D-6E8A-4147-A177-3AD203B41FA5}">
                      <a16:colId xmlns:a16="http://schemas.microsoft.com/office/drawing/2014/main" val="4244396092"/>
                    </a:ext>
                  </a:extLst>
                </a:gridCol>
                <a:gridCol w="6118525">
                  <a:extLst>
                    <a:ext uri="{9D8B030D-6E8A-4147-A177-3AD203B41FA5}">
                      <a16:colId xmlns:a16="http://schemas.microsoft.com/office/drawing/2014/main" val="186371059"/>
                    </a:ext>
                  </a:extLst>
                </a:gridCol>
                <a:gridCol w="1419453">
                  <a:extLst>
                    <a:ext uri="{9D8B030D-6E8A-4147-A177-3AD203B41FA5}">
                      <a16:colId xmlns:a16="http://schemas.microsoft.com/office/drawing/2014/main" val="273644230"/>
                    </a:ext>
                  </a:extLst>
                </a:gridCol>
                <a:gridCol w="1373183">
                  <a:extLst>
                    <a:ext uri="{9D8B030D-6E8A-4147-A177-3AD203B41FA5}">
                      <a16:colId xmlns:a16="http://schemas.microsoft.com/office/drawing/2014/main" val="1670573986"/>
                    </a:ext>
                  </a:extLst>
                </a:gridCol>
                <a:gridCol w="1531532">
                  <a:extLst>
                    <a:ext uri="{9D8B030D-6E8A-4147-A177-3AD203B41FA5}">
                      <a16:colId xmlns:a16="http://schemas.microsoft.com/office/drawing/2014/main" val="646508152"/>
                    </a:ext>
                  </a:extLst>
                </a:gridCol>
                <a:gridCol w="1394416">
                  <a:extLst>
                    <a:ext uri="{9D8B030D-6E8A-4147-A177-3AD203B41FA5}">
                      <a16:colId xmlns:a16="http://schemas.microsoft.com/office/drawing/2014/main" val="1155844396"/>
                    </a:ext>
                  </a:extLst>
                </a:gridCol>
                <a:gridCol w="1394416">
                  <a:extLst>
                    <a:ext uri="{9D8B030D-6E8A-4147-A177-3AD203B41FA5}">
                      <a16:colId xmlns:a16="http://schemas.microsoft.com/office/drawing/2014/main" val="3062699374"/>
                    </a:ext>
                  </a:extLst>
                </a:gridCol>
                <a:gridCol w="1209498">
                  <a:extLst>
                    <a:ext uri="{9D8B030D-6E8A-4147-A177-3AD203B41FA5}">
                      <a16:colId xmlns:a16="http://schemas.microsoft.com/office/drawing/2014/main" val="3169035473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vert="vert27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5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5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5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5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                              Adatok bruttó </a:t>
                      </a:r>
                      <a:r>
                        <a:rPr lang="hu-HU" sz="1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eFt</a:t>
                      </a:r>
                      <a:r>
                        <a:rPr lang="hu-H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-ban</a:t>
                      </a: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3278725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Címszám</a:t>
                      </a:r>
                    </a:p>
                  </a:txBody>
                  <a:tcPr marL="3071" marR="3071" marT="307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Rovatrend</a:t>
                      </a:r>
                    </a:p>
                  </a:txBody>
                  <a:tcPr marL="3071" marR="3071" marT="3071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Feladat megnevezése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2026. évi Önkorm.  Költségvetés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2026. évi módosított</a:t>
                      </a:r>
                    </a:p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Önkorm.  Költségvetés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2026. évi</a:t>
                      </a:r>
                    </a:p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1-3 havi </a:t>
                      </a:r>
                    </a:p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Időarányos</a:t>
                      </a:r>
                    </a:p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előirányzat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2026. évi                            01-03. havi </a:t>
                      </a:r>
                    </a:p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tény (EVIN)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</a:t>
                      </a:r>
                    </a:p>
                    <a:p>
                      <a:pPr algn="ctr" fontAlgn="ctr">
                        <a:tabLst>
                          <a:tab pos="712788" algn="l"/>
                          <a:tab pos="987425" algn="l"/>
                        </a:tabLst>
                      </a:pPr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Terv-Tény                               </a:t>
                      </a:r>
                      <a:r>
                        <a:rPr lang="hu-HU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eFt</a:t>
                      </a:r>
                      <a:endParaRPr lang="hu-HU" sz="1500" dirty="0"/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                              Terv/Tény </a:t>
                      </a:r>
                    </a:p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(%)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866075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 defTabSz="900113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Parkosítás											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defTabSz="900113" fontAlgn="ctr"/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2196215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K337.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Zöldterület fenntartás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638 895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638 895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159 724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121 915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37 808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23,67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3052755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defTabSz="900113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Közutak üzemeltetése, fenntartása											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 defTabSz="900113" fontAlgn="ctr"/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767053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K334.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hu-HU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Út és járdafenntartás I.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63 500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63 500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15 875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     0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15 875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100,00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720737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defTabSz="900113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Környezet-egészségügyi feladatok											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 defTabSz="900113" fontAlgn="ctr"/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3330573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-92075" algn="l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VII. kerület közterületek hétközi és hétvégi kézi és gépi takarítása,   valamint egyéb közterületi köztisztasági feladatok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1 521 398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1 521 398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380 349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375 868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4 482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1,18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39010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Közterületi illemhelyek üzemeltetése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42 405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42 405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10 601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6 909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3 693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34,83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254704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Graffiti mentesítés, kutyafuttatók karbantartása és üzemeltetése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25 234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25 234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6 308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6 308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1651618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K334.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Általános karbantartás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102 507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102 507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25 627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24 971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656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893763" algn="l"/>
                        </a:tabLst>
                      </a:pPr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2,56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887731"/>
                  </a:ext>
                </a:extLst>
              </a:tr>
              <a:tr h="468000">
                <a:tc gridSpan="3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Bold" panose="020B0604020202020204" charset="0"/>
                          <a:ea typeface="+mn-ea"/>
                          <a:cs typeface="Arial Bold" panose="020B0604020202020204" charset="0"/>
                        </a:rPr>
                        <a:t>Városüzemeltetés közszolgáltatás összesen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dirty="0">
                          <a:latin typeface="Arial Bold" panose="020B0604020202020204" charset="0"/>
                          <a:cs typeface="Arial Bold" panose="020B0604020202020204" charset="0"/>
                        </a:rPr>
                        <a:t>2 393 939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dirty="0">
                          <a:latin typeface="Arial Bold" panose="020B0604020202020204" charset="0"/>
                          <a:cs typeface="Arial Bold" panose="020B0604020202020204" charset="0"/>
                        </a:rPr>
                        <a:t>2 393 939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dirty="0">
                          <a:latin typeface="Arial Bold" panose="020B0604020202020204" charset="0"/>
                          <a:cs typeface="Arial Bold" panose="020B0604020202020204" charset="0"/>
                        </a:rPr>
                        <a:t>598 484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dirty="0">
                          <a:latin typeface="Arial Bold" panose="020B0604020202020204" charset="0"/>
                          <a:cs typeface="Arial Bold" panose="020B0604020202020204" charset="0"/>
                        </a:rPr>
                        <a:t>529 663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dirty="0">
                          <a:latin typeface="Arial Bold" panose="020B0604020202020204" charset="0"/>
                          <a:cs typeface="Arial Bold" panose="020B0604020202020204" charset="0"/>
                        </a:rPr>
                        <a:t>68 823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11,50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32309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defTabSz="900113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működés											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defTabSz="900113" fontAlgn="ctr"/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003208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  </a:t>
                      </a:r>
                      <a:r>
                        <a:rPr lang="hu-H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 </a:t>
                      </a:r>
                      <a:r>
                        <a:rPr lang="hu-H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Önkormányzati takarítás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125 730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125 730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31 433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23 560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85838" algn="l"/>
                        </a:tabLst>
                      </a:pPr>
                      <a:r>
                        <a:rPr lang="hu-HU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7 872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25,04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20518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K3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 </a:t>
                      </a:r>
                      <a:r>
                        <a:rPr lang="hu-H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Önkormányzati karbantartás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13 970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7 620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1076325" algn="l"/>
                        </a:tabLst>
                      </a:pPr>
                      <a:r>
                        <a:rPr lang="hu-HU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1 891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99,27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7999207"/>
                  </a:ext>
                </a:extLst>
              </a:tr>
              <a:tr h="468000">
                <a:tc gridSpan="3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Bold" panose="020B0604020202020204" charset="0"/>
                          <a:ea typeface="+mn-ea"/>
                          <a:cs typeface="Arial Bold" panose="020B0604020202020204" charset="0"/>
                        </a:rPr>
                        <a:t>Önkormányzati takarítás, karbantartás összesen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dirty="0">
                          <a:latin typeface="Arial Bold" panose="020B0604020202020204" charset="0"/>
                          <a:cs typeface="Arial Bold" panose="020B0604020202020204" charset="0"/>
                        </a:rPr>
                        <a:t>2 533 639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dirty="0">
                          <a:latin typeface="Arial Bold" panose="020B0604020202020204" charset="0"/>
                          <a:cs typeface="Arial Bold" panose="020B0604020202020204" charset="0"/>
                        </a:rPr>
                        <a:t>2 527 289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dirty="0">
                          <a:latin typeface="Arial Bold" panose="020B0604020202020204" charset="0"/>
                          <a:cs typeface="Arial Bold" panose="020B0604020202020204" charset="0"/>
                        </a:rPr>
                        <a:t>631 822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dirty="0">
                          <a:latin typeface="Arial Bold" panose="020B0604020202020204" charset="0"/>
                          <a:cs typeface="Arial Bold" panose="020B0604020202020204" charset="0"/>
                        </a:rPr>
                        <a:t>553 237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dirty="0">
                          <a:latin typeface="Arial Bold" panose="020B0604020202020204" charset="0"/>
                          <a:cs typeface="Arial Bold" panose="020B0604020202020204" charset="0"/>
                        </a:rPr>
                        <a:t>78 585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5917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51332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AFBB8C-8D40-0AA7-E055-EA92E7488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>
            <a:extLst>
              <a:ext uri="{FF2B5EF4-FFF2-40B4-BE49-F238E27FC236}">
                <a16:creationId xmlns:a16="http://schemas.microsoft.com/office/drawing/2014/main" id="{275A83C2-496E-BAC7-766D-815B1E9F4685}"/>
              </a:ext>
            </a:extLst>
          </p:cNvPr>
          <p:cNvSpPr txBox="1"/>
          <p:nvPr/>
        </p:nvSpPr>
        <p:spPr>
          <a:xfrm>
            <a:off x="914400" y="276299"/>
            <a:ext cx="16916400" cy="24775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4400" b="1" dirty="0">
                <a:solidFill>
                  <a:prstClr val="white"/>
                </a:solidFill>
                <a:latin typeface="Arial Bold"/>
                <a:ea typeface="Arial Bold"/>
                <a:cs typeface="Arial Bold"/>
                <a:sym typeface="Arial Bold"/>
              </a:rPr>
              <a:t>K</a:t>
            </a:r>
            <a:r>
              <a:rPr kumimoji="0" lang="hu-HU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özszolgálati</a:t>
            </a: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 szerződésen kívüli karbantartások</a:t>
            </a:r>
          </a:p>
          <a:p>
            <a:pPr marL="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 Óvodák karbantartása</a:t>
            </a:r>
          </a:p>
          <a:p>
            <a:pPr marL="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2026. I. negyedév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BEFDBD1B-A2C9-C4CB-01AF-BD174BA16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7125" y="9078468"/>
            <a:ext cx="3139712" cy="762066"/>
          </a:xfrm>
          <a:prstGeom prst="rect">
            <a:avLst/>
          </a:prstGeom>
        </p:spPr>
      </p:pic>
      <p:graphicFrame>
        <p:nvGraphicFramePr>
          <p:cNvPr id="2" name="Táblázat 1">
            <a:extLst>
              <a:ext uri="{FF2B5EF4-FFF2-40B4-BE49-F238E27FC236}">
                <a16:creationId xmlns:a16="http://schemas.microsoft.com/office/drawing/2014/main" id="{9C4E6555-0814-A490-40B3-11D55EC03A5C}"/>
              </a:ext>
            </a:extLst>
          </p:cNvPr>
          <p:cNvGraphicFramePr>
            <a:graphicFrameLocks noGrp="1"/>
          </p:cNvGraphicFramePr>
          <p:nvPr/>
        </p:nvGraphicFramePr>
        <p:xfrm>
          <a:off x="2438400" y="4292720"/>
          <a:ext cx="13106397" cy="4444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3137">
                  <a:extLst>
                    <a:ext uri="{9D8B030D-6E8A-4147-A177-3AD203B41FA5}">
                      <a16:colId xmlns:a16="http://schemas.microsoft.com/office/drawing/2014/main" val="1277217162"/>
                    </a:ext>
                  </a:extLst>
                </a:gridCol>
                <a:gridCol w="1837210">
                  <a:extLst>
                    <a:ext uri="{9D8B030D-6E8A-4147-A177-3AD203B41FA5}">
                      <a16:colId xmlns:a16="http://schemas.microsoft.com/office/drawing/2014/main" val="3459968783"/>
                    </a:ext>
                  </a:extLst>
                </a:gridCol>
                <a:gridCol w="1837210">
                  <a:extLst>
                    <a:ext uri="{9D8B030D-6E8A-4147-A177-3AD203B41FA5}">
                      <a16:colId xmlns:a16="http://schemas.microsoft.com/office/drawing/2014/main" val="945555103"/>
                    </a:ext>
                  </a:extLst>
                </a:gridCol>
                <a:gridCol w="1837210">
                  <a:extLst>
                    <a:ext uri="{9D8B030D-6E8A-4147-A177-3AD203B41FA5}">
                      <a16:colId xmlns:a16="http://schemas.microsoft.com/office/drawing/2014/main" val="2545883560"/>
                    </a:ext>
                  </a:extLst>
                </a:gridCol>
                <a:gridCol w="1837210">
                  <a:extLst>
                    <a:ext uri="{9D8B030D-6E8A-4147-A177-3AD203B41FA5}">
                      <a16:colId xmlns:a16="http://schemas.microsoft.com/office/drawing/2014/main" val="1238465781"/>
                    </a:ext>
                  </a:extLst>
                </a:gridCol>
                <a:gridCol w="1837210">
                  <a:extLst>
                    <a:ext uri="{9D8B030D-6E8A-4147-A177-3AD203B41FA5}">
                      <a16:colId xmlns:a16="http://schemas.microsoft.com/office/drawing/2014/main" val="3974246530"/>
                    </a:ext>
                  </a:extLst>
                </a:gridCol>
                <a:gridCol w="1837210">
                  <a:extLst>
                    <a:ext uri="{9D8B030D-6E8A-4147-A177-3AD203B41FA5}">
                      <a16:colId xmlns:a16="http://schemas.microsoft.com/office/drawing/2014/main" val="1650468858"/>
                    </a:ext>
                  </a:extLst>
                </a:gridCol>
              </a:tblGrid>
              <a:tr h="1102398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Óvodák megnevezése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2026. évi Önkorm.  Költségvetés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2026. évi módosított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Önkorm.  Költségvetés</a:t>
                      </a:r>
                    </a:p>
                  </a:txBody>
                  <a:tcPr marL="3071" marR="3071" marT="30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2026. évi</a:t>
                      </a:r>
                    </a:p>
                    <a:p>
                      <a:pPr algn="ctr" fontAlgn="ctr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1-3 havi </a:t>
                      </a:r>
                    </a:p>
                    <a:p>
                      <a:pPr algn="ctr" fontAlgn="ctr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Időarányos</a:t>
                      </a:r>
                    </a:p>
                    <a:p>
                      <a:pPr algn="ctr" fontAlgn="ctr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előirányzat</a:t>
                      </a:r>
                    </a:p>
                  </a:txBody>
                  <a:tcPr marL="3071" marR="3071" marT="30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2026. évi                            01-03. havi 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tény (EVIN)</a:t>
                      </a:r>
                    </a:p>
                  </a:txBody>
                  <a:tcPr marL="3071" marR="3071" marT="30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Terv-Tény                               </a:t>
                      </a:r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eFt</a:t>
                      </a:r>
                      <a:endParaRPr lang="hu-HU" dirty="0"/>
                    </a:p>
                  </a:txBody>
                  <a:tcPr marL="3071" marR="3071" marT="30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                              Terv/Tény 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(%)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/>
                </a:tc>
                <a:extLst>
                  <a:ext uri="{0D108BD9-81ED-4DB2-BD59-A6C34878D82A}">
                    <a16:rowId xmlns:a16="http://schemas.microsoft.com/office/drawing/2014/main" val="4096686484"/>
                  </a:ext>
                </a:extLst>
              </a:tr>
              <a:tr h="417825">
                <a:tc>
                  <a:txBody>
                    <a:bodyPr/>
                    <a:lstStyle/>
                    <a:p>
                      <a:r>
                        <a:rPr lang="hu-HU" dirty="0"/>
                        <a:t>Bóbita óvoda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4 445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4 445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1111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251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860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77,39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8175062"/>
                  </a:ext>
                </a:extLst>
              </a:tr>
              <a:tr h="417825">
                <a:tc>
                  <a:txBody>
                    <a:bodyPr/>
                    <a:lstStyle/>
                    <a:p>
                      <a:r>
                        <a:rPr lang="hu-HU" dirty="0"/>
                        <a:t>Brunszvik óvoda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3 810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3 810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953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453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499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52,40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2281122"/>
                  </a:ext>
                </a:extLst>
              </a:tr>
              <a:tr h="417825">
                <a:tc>
                  <a:txBody>
                    <a:bodyPr/>
                    <a:lstStyle/>
                    <a:p>
                      <a:r>
                        <a:rPr lang="hu-HU" dirty="0"/>
                        <a:t>Csicsergő óvoda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6 350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6 350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1588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379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1209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76,15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403925"/>
                  </a:ext>
                </a:extLst>
              </a:tr>
              <a:tr h="417825">
                <a:tc>
                  <a:txBody>
                    <a:bodyPr/>
                    <a:lstStyle/>
                    <a:p>
                      <a:r>
                        <a:rPr lang="hu-HU" dirty="0"/>
                        <a:t>Dob óvoda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5 715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5 715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1429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770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659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46,09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9682890"/>
                  </a:ext>
                </a:extLst>
              </a:tr>
              <a:tr h="417825">
                <a:tc>
                  <a:txBody>
                    <a:bodyPr/>
                    <a:lstStyle/>
                    <a:p>
                      <a:r>
                        <a:rPr lang="hu-HU" dirty="0"/>
                        <a:t>Kópé óvoda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5 715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6 985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1746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167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1579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90,44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7867891"/>
                  </a:ext>
                </a:extLst>
              </a:tr>
              <a:tr h="417825">
                <a:tc>
                  <a:txBody>
                    <a:bodyPr/>
                    <a:lstStyle/>
                    <a:p>
                      <a:r>
                        <a:rPr lang="hu-HU" dirty="0"/>
                        <a:t>Magonc óvoda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5 715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5 715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1429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755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674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47,18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9586851"/>
                  </a:ext>
                </a:extLst>
              </a:tr>
              <a:tr h="417825">
                <a:tc>
                  <a:txBody>
                    <a:bodyPr/>
                    <a:lstStyle/>
                    <a:p>
                      <a:r>
                        <a:rPr lang="hu-HU" dirty="0"/>
                        <a:t>Nefelejcs óvoda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4 445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4 445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1111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794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317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28,52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3169542"/>
                  </a:ext>
                </a:extLst>
              </a:tr>
              <a:tr h="417825">
                <a:tc>
                  <a:txBody>
                    <a:bodyPr/>
                    <a:lstStyle/>
                    <a:p>
                      <a:r>
                        <a:rPr lang="hu-HU" b="1" dirty="0"/>
                        <a:t>ÖSSZESEN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/>
                        <a:t>36 195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/>
                        <a:t>37 465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/>
                        <a:t>9 367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/>
                        <a:t>3 569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/>
                        <a:t>5 797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/>
                        <a:t>61,89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224244"/>
                  </a:ext>
                </a:extLst>
              </a:tr>
            </a:tbl>
          </a:graphicData>
        </a:graphic>
      </p:graphicFrame>
      <p:sp>
        <p:nvSpPr>
          <p:cNvPr id="5" name="Szövegdoboz 4">
            <a:extLst>
              <a:ext uri="{FF2B5EF4-FFF2-40B4-BE49-F238E27FC236}">
                <a16:creationId xmlns:a16="http://schemas.microsoft.com/office/drawing/2014/main" id="{105970CC-3082-6E75-0F1A-61DD2180A929}"/>
              </a:ext>
            </a:extLst>
          </p:cNvPr>
          <p:cNvSpPr txBox="1"/>
          <p:nvPr/>
        </p:nvSpPr>
        <p:spPr>
          <a:xfrm>
            <a:off x="2438401" y="3299710"/>
            <a:ext cx="13106396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900" b="0" i="0" u="none" strike="noStrike" kern="1200" cap="none" spc="109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 kerületi óvodákban 90 alkalommal végeztünk kisebb karbantartási munkálatokat. (zárcsere, bútorjavítás, kisebb víz és villanyszerelési munkák, síkosság mentesítő anyag szállítás)</a:t>
            </a:r>
          </a:p>
        </p:txBody>
      </p:sp>
    </p:spTree>
    <p:extLst>
      <p:ext uri="{BB962C8B-B14F-4D97-AF65-F5344CB8AC3E}">
        <p14:creationId xmlns:p14="http://schemas.microsoft.com/office/powerpoint/2010/main" val="39371015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3456F8-55E4-F8FA-E83F-F26E912A2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35B7ED13-27AC-F926-288A-07FC3D31459B}"/>
              </a:ext>
            </a:extLst>
          </p:cNvPr>
          <p:cNvSpPr txBox="1"/>
          <p:nvPr/>
        </p:nvSpPr>
        <p:spPr>
          <a:xfrm>
            <a:off x="1460500" y="2308516"/>
            <a:ext cx="15367000" cy="60016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just">
              <a:defRPr sz="1900" spc="109">
                <a:solidFill>
                  <a:prstClr val="white"/>
                </a:solidFill>
                <a:latin typeface="Arial"/>
                <a:cs typeface="Arial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dirty="0"/>
              <a:t>Folyamatban van a Nefelejcs u. 39. szám alatti telephely felújítása, amely önkormányzati forrásból valósul meg. A mintegy 40 fős állomány munkakörülményeinek korszerűsítése érdekében bruttó 61 223 </a:t>
            </a:r>
            <a:r>
              <a:rPr lang="hu-HU" dirty="0" err="1"/>
              <a:t>eFt</a:t>
            </a:r>
            <a:r>
              <a:rPr lang="hu-HU" dirty="0"/>
              <a:t> értékben.</a:t>
            </a:r>
          </a:p>
          <a:p>
            <a:pPr indent="365125">
              <a:spcBef>
                <a:spcPts val="600"/>
              </a:spcBef>
            </a:pPr>
            <a:r>
              <a:rPr lang="hu-HU" dirty="0"/>
              <a:t>A beruházás fő elemei:</a:t>
            </a:r>
          </a:p>
          <a:p>
            <a:pPr lvl="0" indent="365125"/>
            <a:r>
              <a:rPr lang="hu-HU" dirty="0"/>
              <a:t>- higiénés kapacitások bővítése (új mosdók, zuhanyzók, női és férfi vizesblokkok),</a:t>
            </a:r>
          </a:p>
          <a:p>
            <a:pPr lvl="0" indent="365125"/>
            <a:r>
              <a:rPr lang="hu-HU" dirty="0"/>
              <a:t>- klimatizált gyülekező és öltöző kialakítása,</a:t>
            </a:r>
          </a:p>
          <a:p>
            <a:pPr lvl="0" indent="365125"/>
            <a:r>
              <a:rPr lang="hu-HU" dirty="0"/>
              <a:t>- korszerű étkező–konyha létrehozása az emeleti szinten,</a:t>
            </a:r>
          </a:p>
          <a:p>
            <a:pPr lvl="0" indent="365125"/>
            <a:r>
              <a:rPr lang="hu-HU" dirty="0"/>
              <a:t>- irodák és közlekedők felújítása (burkolatok, festés, parkettázás),</a:t>
            </a:r>
          </a:p>
          <a:p>
            <a:pPr lvl="0" indent="365125"/>
            <a:r>
              <a:rPr lang="hu-HU" dirty="0"/>
              <a:t>- gépészeti és elektromos rendszerek jelentős korszerűsítése,</a:t>
            </a:r>
          </a:p>
          <a:p>
            <a:pPr lvl="0" indent="365125"/>
            <a:r>
              <a:rPr lang="hu-HU" dirty="0"/>
              <a:t>- fűtési rendszer és kazánház megújítása,</a:t>
            </a:r>
          </a:p>
          <a:p>
            <a:pPr lvl="0" indent="365125"/>
            <a:r>
              <a:rPr lang="hu-HU" dirty="0"/>
              <a:t>- csatornahálózat részleges cseréje</a:t>
            </a:r>
          </a:p>
          <a:p>
            <a:pPr>
              <a:spcBef>
                <a:spcPts val="600"/>
              </a:spcBef>
              <a:tabLst>
                <a:tab pos="365125" algn="l"/>
              </a:tabLst>
            </a:pPr>
            <a:r>
              <a:rPr lang="hu-HU" dirty="0"/>
              <a:t>     A fejlesztés eredményeként korszerűbb, higiénikusabb és energiahatékonyabb üzemeltetés valósul meg.</a:t>
            </a:r>
          </a:p>
          <a:p>
            <a:pPr indent="365125"/>
            <a:r>
              <a:rPr lang="hu-HU" dirty="0"/>
              <a:t>A kivitelezés várhatóan 2026 augusztusában fejeződik be.</a:t>
            </a:r>
          </a:p>
          <a:p>
            <a:endParaRPr lang="hu-HU" dirty="0">
              <a:sym typeface="Arial"/>
            </a:endParaRPr>
          </a:p>
          <a:p>
            <a:pPr marL="182563" indent="-182563"/>
            <a:r>
              <a:rPr lang="hu-HU" dirty="0">
                <a:sym typeface="Arial"/>
              </a:rPr>
              <a:t>• A történelmi zsidónegyed frekventált területeit, 2025. novembere óta kiemelt közterületként és megerősített jelenlét biztosításával napi 4 alkalommal takarítjuk, a karbantartási munkákat rövid határidőn belül elvégezzük.</a:t>
            </a:r>
          </a:p>
          <a:p>
            <a:endParaRPr lang="hu-HU" dirty="0">
              <a:sym typeface="Arial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hu-HU" dirty="0"/>
              <a:t>Megkezdjük a Kisdiófa u. 5 telephely kiürítését, és új, ideiglenes hulladék deponáló telephely bérlésének lehetőségére a szerződés előkészítését megkezdtük (XIV. kerületben),  illetve a zöldterület fenntartási munkafolyamatokhoz használt eszközök és  kertészeti géppark tárolásának kialakítását a 1078 Budapest, Verseny u. 20. szám alatt.</a:t>
            </a:r>
          </a:p>
          <a:p>
            <a:endParaRPr lang="hu-HU" dirty="0">
              <a:sym typeface="Arial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FD729AA6-EA6B-C7A5-5C97-4DE9268CAEC7}"/>
              </a:ext>
            </a:extLst>
          </p:cNvPr>
          <p:cNvSpPr txBox="1"/>
          <p:nvPr/>
        </p:nvSpPr>
        <p:spPr>
          <a:xfrm>
            <a:off x="3474720" y="868092"/>
            <a:ext cx="10515600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Egyéb információ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EE654EB0-A4D1-DAAC-091F-2598BCCC1F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138" y="9247881"/>
            <a:ext cx="3139712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420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9B25BE-209F-A64D-180C-5A0390C02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906A164-8CD7-D522-17B4-02A769ACFD9D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566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691467F5-9E13-DC00-E0DA-1EE769311C56}"/>
              </a:ext>
            </a:extLst>
          </p:cNvPr>
          <p:cNvGrpSpPr/>
          <p:nvPr/>
        </p:nvGrpSpPr>
        <p:grpSpPr>
          <a:xfrm>
            <a:off x="16302990" y="8867775"/>
            <a:ext cx="1463040" cy="835343"/>
            <a:chOff x="0" y="0"/>
            <a:chExt cx="1950720" cy="1113790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522F7CF8-18AB-28A2-9262-B81D2FDA959F}"/>
                </a:ext>
              </a:extLst>
            </p:cNvPr>
            <p:cNvSpPr/>
            <p:nvPr/>
          </p:nvSpPr>
          <p:spPr>
            <a:xfrm>
              <a:off x="50800" y="47020"/>
              <a:ext cx="1848634" cy="1015200"/>
            </a:xfrm>
            <a:custGeom>
              <a:avLst/>
              <a:gdLst/>
              <a:ahLst/>
              <a:cxnLst/>
              <a:rect l="l" t="t" r="r" b="b"/>
              <a:pathLst>
                <a:path w="1848634" h="1015200">
                  <a:moveTo>
                    <a:pt x="849630" y="161260"/>
                  </a:moveTo>
                  <a:cubicBezTo>
                    <a:pt x="1253490" y="124430"/>
                    <a:pt x="1663700" y="101570"/>
                    <a:pt x="1760220" y="124430"/>
                  </a:cubicBezTo>
                  <a:cubicBezTo>
                    <a:pt x="1788160" y="130780"/>
                    <a:pt x="1800860" y="138400"/>
                    <a:pt x="1811020" y="149830"/>
                  </a:cubicBezTo>
                  <a:cubicBezTo>
                    <a:pt x="1818640" y="157450"/>
                    <a:pt x="1821180" y="166340"/>
                    <a:pt x="1822450" y="176500"/>
                  </a:cubicBezTo>
                  <a:cubicBezTo>
                    <a:pt x="1823720" y="189200"/>
                    <a:pt x="1821180" y="208250"/>
                    <a:pt x="1812290" y="219680"/>
                  </a:cubicBezTo>
                  <a:cubicBezTo>
                    <a:pt x="1803400" y="232380"/>
                    <a:pt x="1788160" y="240000"/>
                    <a:pt x="1762760" y="247620"/>
                  </a:cubicBezTo>
                  <a:cubicBezTo>
                    <a:pt x="1692910" y="267940"/>
                    <a:pt x="1506220" y="269210"/>
                    <a:pt x="1356360" y="271750"/>
                  </a:cubicBezTo>
                  <a:cubicBezTo>
                    <a:pt x="1170940" y="275560"/>
                    <a:pt x="948690" y="267940"/>
                    <a:pt x="735330" y="259050"/>
                  </a:cubicBezTo>
                  <a:cubicBezTo>
                    <a:pt x="510540" y="248890"/>
                    <a:pt x="123190" y="241270"/>
                    <a:pt x="41910" y="209520"/>
                  </a:cubicBezTo>
                  <a:cubicBezTo>
                    <a:pt x="21590" y="201900"/>
                    <a:pt x="15240" y="194280"/>
                    <a:pt x="8890" y="184120"/>
                  </a:cubicBezTo>
                  <a:cubicBezTo>
                    <a:pt x="2540" y="176500"/>
                    <a:pt x="0" y="167610"/>
                    <a:pt x="0" y="157450"/>
                  </a:cubicBezTo>
                  <a:cubicBezTo>
                    <a:pt x="1270" y="143480"/>
                    <a:pt x="5080" y="123160"/>
                    <a:pt x="22860" y="107920"/>
                  </a:cubicBezTo>
                  <a:cubicBezTo>
                    <a:pt x="66040" y="71090"/>
                    <a:pt x="212090" y="41880"/>
                    <a:pt x="334010" y="24100"/>
                  </a:cubicBezTo>
                  <a:cubicBezTo>
                    <a:pt x="501650" y="-1300"/>
                    <a:pt x="792480" y="-3840"/>
                    <a:pt x="938530" y="3780"/>
                  </a:cubicBezTo>
                  <a:cubicBezTo>
                    <a:pt x="1022350" y="7590"/>
                    <a:pt x="1070610" y="13940"/>
                    <a:pt x="1136650" y="27910"/>
                  </a:cubicBezTo>
                  <a:cubicBezTo>
                    <a:pt x="1202690" y="41880"/>
                    <a:pt x="1271270" y="71090"/>
                    <a:pt x="1336040" y="86330"/>
                  </a:cubicBezTo>
                  <a:cubicBezTo>
                    <a:pt x="1393190" y="100300"/>
                    <a:pt x="1445260" y="111730"/>
                    <a:pt x="1503680" y="118080"/>
                  </a:cubicBezTo>
                  <a:cubicBezTo>
                    <a:pt x="1564640" y="124430"/>
                    <a:pt x="1637030" y="118080"/>
                    <a:pt x="1692910" y="124430"/>
                  </a:cubicBezTo>
                  <a:cubicBezTo>
                    <a:pt x="1739900" y="129510"/>
                    <a:pt x="1814830" y="154910"/>
                    <a:pt x="1817370" y="148560"/>
                  </a:cubicBezTo>
                  <a:cubicBezTo>
                    <a:pt x="1818640" y="146020"/>
                    <a:pt x="1800860" y="134590"/>
                    <a:pt x="1800860" y="133320"/>
                  </a:cubicBezTo>
                  <a:cubicBezTo>
                    <a:pt x="1802130" y="133320"/>
                    <a:pt x="1830070" y="148560"/>
                    <a:pt x="1838960" y="161260"/>
                  </a:cubicBezTo>
                  <a:cubicBezTo>
                    <a:pt x="1846580" y="172690"/>
                    <a:pt x="1850390" y="191740"/>
                    <a:pt x="1847850" y="205710"/>
                  </a:cubicBezTo>
                  <a:cubicBezTo>
                    <a:pt x="1846580" y="219680"/>
                    <a:pt x="1836420" y="236190"/>
                    <a:pt x="1826260" y="245080"/>
                  </a:cubicBezTo>
                  <a:cubicBezTo>
                    <a:pt x="1814830" y="255240"/>
                    <a:pt x="1804670" y="256510"/>
                    <a:pt x="1783080" y="260320"/>
                  </a:cubicBezTo>
                  <a:cubicBezTo>
                    <a:pt x="1731010" y="269210"/>
                    <a:pt x="1602740" y="267940"/>
                    <a:pt x="1501140" y="261590"/>
                  </a:cubicBezTo>
                  <a:cubicBezTo>
                    <a:pt x="1384300" y="253970"/>
                    <a:pt x="1196340" y="226030"/>
                    <a:pt x="1121410" y="213330"/>
                  </a:cubicBezTo>
                  <a:cubicBezTo>
                    <a:pt x="1090930" y="206980"/>
                    <a:pt x="1073150" y="206980"/>
                    <a:pt x="1055370" y="198090"/>
                  </a:cubicBezTo>
                  <a:cubicBezTo>
                    <a:pt x="1041400" y="190470"/>
                    <a:pt x="1028700" y="180310"/>
                    <a:pt x="1021080" y="168880"/>
                  </a:cubicBezTo>
                  <a:cubicBezTo>
                    <a:pt x="1014730" y="156180"/>
                    <a:pt x="1012190" y="137130"/>
                    <a:pt x="1016000" y="123160"/>
                  </a:cubicBezTo>
                  <a:cubicBezTo>
                    <a:pt x="1019810" y="110460"/>
                    <a:pt x="1029970" y="93950"/>
                    <a:pt x="1041400" y="86330"/>
                  </a:cubicBezTo>
                  <a:cubicBezTo>
                    <a:pt x="1052830" y="78710"/>
                    <a:pt x="1073150" y="68550"/>
                    <a:pt x="1085850" y="74900"/>
                  </a:cubicBezTo>
                  <a:cubicBezTo>
                    <a:pt x="1107440" y="87600"/>
                    <a:pt x="1120140" y="147290"/>
                    <a:pt x="1132840" y="209520"/>
                  </a:cubicBezTo>
                  <a:cubicBezTo>
                    <a:pt x="1158240" y="342870"/>
                    <a:pt x="1184910" y="772130"/>
                    <a:pt x="1162050" y="854680"/>
                  </a:cubicBezTo>
                  <a:cubicBezTo>
                    <a:pt x="1155700" y="876270"/>
                    <a:pt x="1149350" y="883890"/>
                    <a:pt x="1137920" y="892780"/>
                  </a:cubicBezTo>
                  <a:cubicBezTo>
                    <a:pt x="1126490" y="901670"/>
                    <a:pt x="1107440" y="905480"/>
                    <a:pt x="1094740" y="905480"/>
                  </a:cubicBezTo>
                  <a:cubicBezTo>
                    <a:pt x="1084580" y="904210"/>
                    <a:pt x="1074420" y="901670"/>
                    <a:pt x="1065530" y="895320"/>
                  </a:cubicBezTo>
                  <a:cubicBezTo>
                    <a:pt x="1055370" y="887700"/>
                    <a:pt x="1046480" y="877540"/>
                    <a:pt x="1038860" y="858490"/>
                  </a:cubicBezTo>
                  <a:cubicBezTo>
                    <a:pt x="1021080" y="812770"/>
                    <a:pt x="1012190" y="645130"/>
                    <a:pt x="1016000" y="601950"/>
                  </a:cubicBezTo>
                  <a:cubicBezTo>
                    <a:pt x="1017270" y="586710"/>
                    <a:pt x="1017270" y="581630"/>
                    <a:pt x="1023620" y="572740"/>
                  </a:cubicBezTo>
                  <a:cubicBezTo>
                    <a:pt x="1029970" y="561310"/>
                    <a:pt x="1042670" y="547340"/>
                    <a:pt x="1056640" y="542260"/>
                  </a:cubicBezTo>
                  <a:cubicBezTo>
                    <a:pt x="1073150" y="538450"/>
                    <a:pt x="1101090" y="539720"/>
                    <a:pt x="1115060" y="549880"/>
                  </a:cubicBezTo>
                  <a:cubicBezTo>
                    <a:pt x="1129030" y="560040"/>
                    <a:pt x="1145540" y="584170"/>
                    <a:pt x="1141730" y="601950"/>
                  </a:cubicBezTo>
                  <a:cubicBezTo>
                    <a:pt x="1136650" y="627350"/>
                    <a:pt x="1083310" y="642590"/>
                    <a:pt x="1047750" y="679420"/>
                  </a:cubicBezTo>
                  <a:cubicBezTo>
                    <a:pt x="986790" y="745460"/>
                    <a:pt x="878840" y="944850"/>
                    <a:pt x="833120" y="988030"/>
                  </a:cubicBezTo>
                  <a:cubicBezTo>
                    <a:pt x="816610" y="1003270"/>
                    <a:pt x="807720" y="1009620"/>
                    <a:pt x="795020" y="1013430"/>
                  </a:cubicBezTo>
                  <a:cubicBezTo>
                    <a:pt x="784860" y="1015970"/>
                    <a:pt x="774700" y="1015970"/>
                    <a:pt x="764540" y="1012160"/>
                  </a:cubicBezTo>
                  <a:cubicBezTo>
                    <a:pt x="751840" y="1008350"/>
                    <a:pt x="735330" y="996920"/>
                    <a:pt x="727710" y="985490"/>
                  </a:cubicBezTo>
                  <a:cubicBezTo>
                    <a:pt x="720090" y="974060"/>
                    <a:pt x="717550" y="953740"/>
                    <a:pt x="718820" y="941040"/>
                  </a:cubicBezTo>
                  <a:cubicBezTo>
                    <a:pt x="720090" y="930880"/>
                    <a:pt x="730250" y="925800"/>
                    <a:pt x="730250" y="913100"/>
                  </a:cubicBezTo>
                  <a:cubicBezTo>
                    <a:pt x="728980" y="877540"/>
                    <a:pt x="651510" y="784830"/>
                    <a:pt x="631190" y="725140"/>
                  </a:cubicBezTo>
                  <a:cubicBezTo>
                    <a:pt x="613410" y="676880"/>
                    <a:pt x="621030" y="612110"/>
                    <a:pt x="603250" y="586710"/>
                  </a:cubicBezTo>
                  <a:cubicBezTo>
                    <a:pt x="593090" y="571470"/>
                    <a:pt x="570230" y="571470"/>
                    <a:pt x="563880" y="561310"/>
                  </a:cubicBezTo>
                  <a:cubicBezTo>
                    <a:pt x="560070" y="552420"/>
                    <a:pt x="561340" y="540990"/>
                    <a:pt x="563880" y="532100"/>
                  </a:cubicBezTo>
                  <a:cubicBezTo>
                    <a:pt x="567690" y="519400"/>
                    <a:pt x="576580" y="502890"/>
                    <a:pt x="588010" y="495270"/>
                  </a:cubicBezTo>
                  <a:cubicBezTo>
                    <a:pt x="598170" y="486380"/>
                    <a:pt x="615950" y="481300"/>
                    <a:pt x="629920" y="482570"/>
                  </a:cubicBezTo>
                  <a:cubicBezTo>
                    <a:pt x="643890" y="485110"/>
                    <a:pt x="660400" y="494000"/>
                    <a:pt x="669290" y="502890"/>
                  </a:cubicBezTo>
                  <a:cubicBezTo>
                    <a:pt x="676910" y="509240"/>
                    <a:pt x="681990" y="514320"/>
                    <a:pt x="683260" y="528290"/>
                  </a:cubicBezTo>
                  <a:cubicBezTo>
                    <a:pt x="688340" y="574010"/>
                    <a:pt x="618490" y="777210"/>
                    <a:pt x="593090" y="836900"/>
                  </a:cubicBezTo>
                  <a:cubicBezTo>
                    <a:pt x="581660" y="862300"/>
                    <a:pt x="574040" y="877540"/>
                    <a:pt x="562610" y="888970"/>
                  </a:cubicBezTo>
                  <a:cubicBezTo>
                    <a:pt x="554990" y="897860"/>
                    <a:pt x="547370" y="901670"/>
                    <a:pt x="535940" y="904210"/>
                  </a:cubicBezTo>
                  <a:cubicBezTo>
                    <a:pt x="524510" y="906750"/>
                    <a:pt x="505460" y="908020"/>
                    <a:pt x="492760" y="900400"/>
                  </a:cubicBezTo>
                  <a:cubicBezTo>
                    <a:pt x="477520" y="892780"/>
                    <a:pt x="466090" y="878810"/>
                    <a:pt x="457200" y="854680"/>
                  </a:cubicBezTo>
                  <a:cubicBezTo>
                    <a:pt x="438150" y="802610"/>
                    <a:pt x="429260" y="624810"/>
                    <a:pt x="443230" y="577820"/>
                  </a:cubicBezTo>
                  <a:cubicBezTo>
                    <a:pt x="448310" y="558770"/>
                    <a:pt x="457200" y="551150"/>
                    <a:pt x="468630" y="542260"/>
                  </a:cubicBezTo>
                  <a:cubicBezTo>
                    <a:pt x="480060" y="534640"/>
                    <a:pt x="496570" y="529560"/>
                    <a:pt x="509270" y="530830"/>
                  </a:cubicBezTo>
                  <a:cubicBezTo>
                    <a:pt x="523240" y="530830"/>
                    <a:pt x="539750" y="537180"/>
                    <a:pt x="549910" y="546070"/>
                  </a:cubicBezTo>
                  <a:cubicBezTo>
                    <a:pt x="561340" y="553690"/>
                    <a:pt x="571500" y="567660"/>
                    <a:pt x="574040" y="581630"/>
                  </a:cubicBezTo>
                  <a:cubicBezTo>
                    <a:pt x="576580" y="599410"/>
                    <a:pt x="570230" y="629890"/>
                    <a:pt x="557530" y="643860"/>
                  </a:cubicBezTo>
                  <a:cubicBezTo>
                    <a:pt x="544830" y="657830"/>
                    <a:pt x="515620" y="666720"/>
                    <a:pt x="497840" y="665450"/>
                  </a:cubicBezTo>
                  <a:cubicBezTo>
                    <a:pt x="483870" y="664180"/>
                    <a:pt x="468630" y="656560"/>
                    <a:pt x="459740" y="645130"/>
                  </a:cubicBezTo>
                  <a:cubicBezTo>
                    <a:pt x="448310" y="632430"/>
                    <a:pt x="439420" y="601950"/>
                    <a:pt x="440690" y="585440"/>
                  </a:cubicBezTo>
                  <a:cubicBezTo>
                    <a:pt x="443230" y="570200"/>
                    <a:pt x="452120" y="556230"/>
                    <a:pt x="462280" y="547340"/>
                  </a:cubicBezTo>
                  <a:cubicBezTo>
                    <a:pt x="472440" y="538450"/>
                    <a:pt x="488950" y="532100"/>
                    <a:pt x="502920" y="530830"/>
                  </a:cubicBezTo>
                  <a:cubicBezTo>
                    <a:pt x="515620" y="529560"/>
                    <a:pt x="533400" y="533370"/>
                    <a:pt x="544830" y="540990"/>
                  </a:cubicBezTo>
                  <a:cubicBezTo>
                    <a:pt x="556260" y="548610"/>
                    <a:pt x="565150" y="556230"/>
                    <a:pt x="571500" y="575280"/>
                  </a:cubicBezTo>
                  <a:cubicBezTo>
                    <a:pt x="589280" y="623540"/>
                    <a:pt x="599440" y="814040"/>
                    <a:pt x="579120" y="864840"/>
                  </a:cubicBezTo>
                  <a:cubicBezTo>
                    <a:pt x="568960" y="886430"/>
                    <a:pt x="552450" y="899130"/>
                    <a:pt x="535940" y="904210"/>
                  </a:cubicBezTo>
                  <a:cubicBezTo>
                    <a:pt x="520700" y="909290"/>
                    <a:pt x="492760" y="902940"/>
                    <a:pt x="480060" y="892780"/>
                  </a:cubicBezTo>
                  <a:cubicBezTo>
                    <a:pt x="466090" y="881350"/>
                    <a:pt x="457200" y="863570"/>
                    <a:pt x="457200" y="839440"/>
                  </a:cubicBezTo>
                  <a:cubicBezTo>
                    <a:pt x="455930" y="782290"/>
                    <a:pt x="552450" y="614650"/>
                    <a:pt x="563880" y="561310"/>
                  </a:cubicBezTo>
                  <a:cubicBezTo>
                    <a:pt x="568960" y="540990"/>
                    <a:pt x="563880" y="529560"/>
                    <a:pt x="568960" y="516860"/>
                  </a:cubicBezTo>
                  <a:cubicBezTo>
                    <a:pt x="572770" y="507970"/>
                    <a:pt x="579120" y="500350"/>
                    <a:pt x="588010" y="495270"/>
                  </a:cubicBezTo>
                  <a:cubicBezTo>
                    <a:pt x="598170" y="487650"/>
                    <a:pt x="614680" y="481300"/>
                    <a:pt x="629920" y="482570"/>
                  </a:cubicBezTo>
                  <a:cubicBezTo>
                    <a:pt x="648970" y="486380"/>
                    <a:pt x="673100" y="496540"/>
                    <a:pt x="693420" y="523210"/>
                  </a:cubicBezTo>
                  <a:cubicBezTo>
                    <a:pt x="745490" y="591790"/>
                    <a:pt x="858520" y="929610"/>
                    <a:pt x="833120" y="988030"/>
                  </a:cubicBezTo>
                  <a:cubicBezTo>
                    <a:pt x="824230" y="1008350"/>
                    <a:pt x="796290" y="1013430"/>
                    <a:pt x="779780" y="1014700"/>
                  </a:cubicBezTo>
                  <a:cubicBezTo>
                    <a:pt x="764540" y="1014700"/>
                    <a:pt x="748030" y="1005810"/>
                    <a:pt x="737870" y="996920"/>
                  </a:cubicBezTo>
                  <a:cubicBezTo>
                    <a:pt x="730250" y="990570"/>
                    <a:pt x="723900" y="981680"/>
                    <a:pt x="721360" y="971520"/>
                  </a:cubicBezTo>
                  <a:cubicBezTo>
                    <a:pt x="717550" y="956280"/>
                    <a:pt x="720090" y="937230"/>
                    <a:pt x="730250" y="913100"/>
                  </a:cubicBezTo>
                  <a:cubicBezTo>
                    <a:pt x="749300" y="864840"/>
                    <a:pt x="819150" y="769590"/>
                    <a:pt x="869950" y="716250"/>
                  </a:cubicBezTo>
                  <a:cubicBezTo>
                    <a:pt x="915670" y="669260"/>
                    <a:pt x="988060" y="634970"/>
                    <a:pt x="1016000" y="601950"/>
                  </a:cubicBezTo>
                  <a:cubicBezTo>
                    <a:pt x="1031240" y="582900"/>
                    <a:pt x="1028700" y="560040"/>
                    <a:pt x="1043940" y="549880"/>
                  </a:cubicBezTo>
                  <a:cubicBezTo>
                    <a:pt x="1057910" y="539720"/>
                    <a:pt x="1085850" y="537180"/>
                    <a:pt x="1101090" y="543530"/>
                  </a:cubicBezTo>
                  <a:cubicBezTo>
                    <a:pt x="1117600" y="549880"/>
                    <a:pt x="1130300" y="566390"/>
                    <a:pt x="1140460" y="586710"/>
                  </a:cubicBezTo>
                  <a:cubicBezTo>
                    <a:pt x="1155700" y="621000"/>
                    <a:pt x="1160780" y="689580"/>
                    <a:pt x="1164590" y="736570"/>
                  </a:cubicBezTo>
                  <a:cubicBezTo>
                    <a:pt x="1167130" y="778480"/>
                    <a:pt x="1170940" y="826740"/>
                    <a:pt x="1162050" y="854680"/>
                  </a:cubicBezTo>
                  <a:cubicBezTo>
                    <a:pt x="1156970" y="872460"/>
                    <a:pt x="1150620" y="885160"/>
                    <a:pt x="1137920" y="892780"/>
                  </a:cubicBezTo>
                  <a:cubicBezTo>
                    <a:pt x="1123950" y="901670"/>
                    <a:pt x="1096010" y="906750"/>
                    <a:pt x="1079500" y="901670"/>
                  </a:cubicBezTo>
                  <a:cubicBezTo>
                    <a:pt x="1065530" y="897860"/>
                    <a:pt x="1051560" y="883890"/>
                    <a:pt x="1045210" y="873730"/>
                  </a:cubicBezTo>
                  <a:cubicBezTo>
                    <a:pt x="1038860" y="864840"/>
                    <a:pt x="1038860" y="859760"/>
                    <a:pt x="1036320" y="844520"/>
                  </a:cubicBezTo>
                  <a:cubicBezTo>
                    <a:pt x="1027430" y="783560"/>
                    <a:pt x="1004570" y="523210"/>
                    <a:pt x="1017270" y="406370"/>
                  </a:cubicBezTo>
                  <a:cubicBezTo>
                    <a:pt x="1026160" y="323820"/>
                    <a:pt x="1083310" y="227300"/>
                    <a:pt x="1070610" y="201900"/>
                  </a:cubicBezTo>
                  <a:cubicBezTo>
                    <a:pt x="1065530" y="191740"/>
                    <a:pt x="1050290" y="198090"/>
                    <a:pt x="1041400" y="191740"/>
                  </a:cubicBezTo>
                  <a:cubicBezTo>
                    <a:pt x="1031240" y="182850"/>
                    <a:pt x="1019810" y="166340"/>
                    <a:pt x="1016000" y="153640"/>
                  </a:cubicBezTo>
                  <a:cubicBezTo>
                    <a:pt x="1013460" y="143480"/>
                    <a:pt x="1013460" y="133320"/>
                    <a:pt x="1016000" y="123160"/>
                  </a:cubicBezTo>
                  <a:cubicBezTo>
                    <a:pt x="1019810" y="111730"/>
                    <a:pt x="1029970" y="93950"/>
                    <a:pt x="1041400" y="86330"/>
                  </a:cubicBezTo>
                  <a:cubicBezTo>
                    <a:pt x="1052830" y="78710"/>
                    <a:pt x="1062990" y="76170"/>
                    <a:pt x="1085850" y="74900"/>
                  </a:cubicBezTo>
                  <a:cubicBezTo>
                    <a:pt x="1153160" y="72360"/>
                    <a:pt x="1372870" y="128240"/>
                    <a:pt x="1501140" y="137130"/>
                  </a:cubicBezTo>
                  <a:cubicBezTo>
                    <a:pt x="1609090" y="144750"/>
                    <a:pt x="1750060" y="118080"/>
                    <a:pt x="1800860" y="133320"/>
                  </a:cubicBezTo>
                  <a:cubicBezTo>
                    <a:pt x="1821180" y="139670"/>
                    <a:pt x="1830070" y="148560"/>
                    <a:pt x="1838960" y="161260"/>
                  </a:cubicBezTo>
                  <a:cubicBezTo>
                    <a:pt x="1846580" y="172690"/>
                    <a:pt x="1850390" y="191740"/>
                    <a:pt x="1847850" y="205710"/>
                  </a:cubicBezTo>
                  <a:cubicBezTo>
                    <a:pt x="1846580" y="219680"/>
                    <a:pt x="1835150" y="236190"/>
                    <a:pt x="1826260" y="245080"/>
                  </a:cubicBezTo>
                  <a:cubicBezTo>
                    <a:pt x="1818640" y="252700"/>
                    <a:pt x="1813560" y="256510"/>
                    <a:pt x="1798320" y="259050"/>
                  </a:cubicBezTo>
                  <a:cubicBezTo>
                    <a:pt x="1751330" y="269210"/>
                    <a:pt x="1570990" y="252700"/>
                    <a:pt x="1490980" y="246350"/>
                  </a:cubicBezTo>
                  <a:cubicBezTo>
                    <a:pt x="1438910" y="241270"/>
                    <a:pt x="1410970" y="242540"/>
                    <a:pt x="1362710" y="231110"/>
                  </a:cubicBezTo>
                  <a:cubicBezTo>
                    <a:pt x="1294130" y="214600"/>
                    <a:pt x="1197610" y="161260"/>
                    <a:pt x="1121410" y="143480"/>
                  </a:cubicBezTo>
                  <a:cubicBezTo>
                    <a:pt x="1057910" y="128240"/>
                    <a:pt x="1018540" y="123160"/>
                    <a:pt x="941070" y="120620"/>
                  </a:cubicBezTo>
                  <a:cubicBezTo>
                    <a:pt x="801370" y="114270"/>
                    <a:pt x="511810" y="120620"/>
                    <a:pt x="349250" y="142210"/>
                  </a:cubicBezTo>
                  <a:cubicBezTo>
                    <a:pt x="233680" y="158720"/>
                    <a:pt x="106680" y="217140"/>
                    <a:pt x="55880" y="212060"/>
                  </a:cubicBezTo>
                  <a:cubicBezTo>
                    <a:pt x="36830" y="210790"/>
                    <a:pt x="26670" y="204440"/>
                    <a:pt x="17780" y="195550"/>
                  </a:cubicBezTo>
                  <a:cubicBezTo>
                    <a:pt x="8890" y="186660"/>
                    <a:pt x="1270" y="171420"/>
                    <a:pt x="0" y="157450"/>
                  </a:cubicBezTo>
                  <a:cubicBezTo>
                    <a:pt x="0" y="144750"/>
                    <a:pt x="5080" y="128240"/>
                    <a:pt x="12700" y="118080"/>
                  </a:cubicBezTo>
                  <a:cubicBezTo>
                    <a:pt x="20320" y="107920"/>
                    <a:pt x="27940" y="101570"/>
                    <a:pt x="48260" y="96490"/>
                  </a:cubicBezTo>
                  <a:cubicBezTo>
                    <a:pt x="132080" y="76170"/>
                    <a:pt x="514350" y="130780"/>
                    <a:pt x="737870" y="139670"/>
                  </a:cubicBezTo>
                  <a:cubicBezTo>
                    <a:pt x="949960" y="147290"/>
                    <a:pt x="1169670" y="154910"/>
                    <a:pt x="1355090" y="151100"/>
                  </a:cubicBezTo>
                  <a:cubicBezTo>
                    <a:pt x="1508760" y="147290"/>
                    <a:pt x="1711960" y="109190"/>
                    <a:pt x="1774190" y="125700"/>
                  </a:cubicBezTo>
                  <a:cubicBezTo>
                    <a:pt x="1794510" y="130780"/>
                    <a:pt x="1803400" y="138400"/>
                    <a:pt x="1811020" y="149830"/>
                  </a:cubicBezTo>
                  <a:cubicBezTo>
                    <a:pt x="1818640" y="159990"/>
                    <a:pt x="1822450" y="179040"/>
                    <a:pt x="1822450" y="191740"/>
                  </a:cubicBezTo>
                  <a:cubicBezTo>
                    <a:pt x="1822450" y="201900"/>
                    <a:pt x="1818640" y="210790"/>
                    <a:pt x="1812290" y="219680"/>
                  </a:cubicBezTo>
                  <a:cubicBezTo>
                    <a:pt x="1804670" y="229840"/>
                    <a:pt x="1798320" y="238730"/>
                    <a:pt x="1776730" y="245080"/>
                  </a:cubicBezTo>
                  <a:cubicBezTo>
                    <a:pt x="1694180" y="273020"/>
                    <a:pt x="1271270" y="246350"/>
                    <a:pt x="1101090" y="257780"/>
                  </a:cubicBezTo>
                  <a:cubicBezTo>
                    <a:pt x="996950" y="265400"/>
                    <a:pt x="896620" y="297150"/>
                    <a:pt x="849630" y="288260"/>
                  </a:cubicBezTo>
                  <a:cubicBezTo>
                    <a:pt x="829310" y="284450"/>
                    <a:pt x="819150" y="278100"/>
                    <a:pt x="808990" y="267940"/>
                  </a:cubicBezTo>
                  <a:cubicBezTo>
                    <a:pt x="800100" y="256510"/>
                    <a:pt x="793750" y="238730"/>
                    <a:pt x="793750" y="224760"/>
                  </a:cubicBezTo>
                  <a:cubicBezTo>
                    <a:pt x="793750" y="210790"/>
                    <a:pt x="800100" y="193010"/>
                    <a:pt x="810260" y="181580"/>
                  </a:cubicBezTo>
                  <a:cubicBezTo>
                    <a:pt x="819150" y="171420"/>
                    <a:pt x="849630" y="161260"/>
                    <a:pt x="849630" y="16126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1043FC67-6A5E-56FF-66E5-23800CED4AE9}"/>
              </a:ext>
            </a:extLst>
          </p:cNvPr>
          <p:cNvGrpSpPr/>
          <p:nvPr/>
        </p:nvGrpSpPr>
        <p:grpSpPr>
          <a:xfrm>
            <a:off x="16145827" y="8657272"/>
            <a:ext cx="1932623" cy="1570673"/>
            <a:chOff x="0" y="0"/>
            <a:chExt cx="2576830" cy="209423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F038D71E-57B0-6CF6-4091-4BFB831379DA}"/>
                </a:ext>
              </a:extLst>
            </p:cNvPr>
            <p:cNvSpPr/>
            <p:nvPr/>
          </p:nvSpPr>
          <p:spPr>
            <a:xfrm>
              <a:off x="50800" y="50800"/>
              <a:ext cx="2473960" cy="1992469"/>
            </a:xfrm>
            <a:custGeom>
              <a:avLst/>
              <a:gdLst/>
              <a:ahLst/>
              <a:cxnLst/>
              <a:rect l="l" t="t" r="r" b="b"/>
              <a:pathLst>
                <a:path w="2473960" h="1992469">
                  <a:moveTo>
                    <a:pt x="0" y="647700"/>
                  </a:moveTo>
                  <a:cubicBezTo>
                    <a:pt x="2540" y="607060"/>
                    <a:pt x="1270" y="599440"/>
                    <a:pt x="1270" y="585470"/>
                  </a:cubicBezTo>
                  <a:cubicBezTo>
                    <a:pt x="2540" y="554990"/>
                    <a:pt x="16510" y="469900"/>
                    <a:pt x="17780" y="450850"/>
                  </a:cubicBezTo>
                  <a:cubicBezTo>
                    <a:pt x="19050" y="444500"/>
                    <a:pt x="19050" y="444500"/>
                    <a:pt x="19050" y="439420"/>
                  </a:cubicBezTo>
                  <a:cubicBezTo>
                    <a:pt x="21590" y="422910"/>
                    <a:pt x="29210" y="354330"/>
                    <a:pt x="31750" y="340360"/>
                  </a:cubicBezTo>
                  <a:cubicBezTo>
                    <a:pt x="33020" y="336550"/>
                    <a:pt x="33020" y="335280"/>
                    <a:pt x="33020" y="332740"/>
                  </a:cubicBezTo>
                  <a:cubicBezTo>
                    <a:pt x="34290" y="330200"/>
                    <a:pt x="35560" y="326390"/>
                    <a:pt x="35560" y="326390"/>
                  </a:cubicBezTo>
                  <a:cubicBezTo>
                    <a:pt x="35560" y="326390"/>
                    <a:pt x="36830" y="321310"/>
                    <a:pt x="38100" y="318770"/>
                  </a:cubicBezTo>
                  <a:cubicBezTo>
                    <a:pt x="39370" y="317500"/>
                    <a:pt x="41910" y="312420"/>
                    <a:pt x="41910" y="312420"/>
                  </a:cubicBezTo>
                  <a:cubicBezTo>
                    <a:pt x="41910" y="312420"/>
                    <a:pt x="44450" y="308610"/>
                    <a:pt x="45720" y="307340"/>
                  </a:cubicBezTo>
                  <a:cubicBezTo>
                    <a:pt x="48260" y="304800"/>
                    <a:pt x="50800" y="300990"/>
                    <a:pt x="50800" y="300990"/>
                  </a:cubicBezTo>
                  <a:cubicBezTo>
                    <a:pt x="50800" y="300990"/>
                    <a:pt x="54610" y="298450"/>
                    <a:pt x="57150" y="297180"/>
                  </a:cubicBezTo>
                  <a:cubicBezTo>
                    <a:pt x="58420" y="295910"/>
                    <a:pt x="63500" y="293370"/>
                    <a:pt x="63500" y="293370"/>
                  </a:cubicBezTo>
                  <a:cubicBezTo>
                    <a:pt x="63500" y="292100"/>
                    <a:pt x="67310" y="290830"/>
                    <a:pt x="69850" y="289560"/>
                  </a:cubicBezTo>
                  <a:cubicBezTo>
                    <a:pt x="72390" y="289560"/>
                    <a:pt x="76200" y="287020"/>
                    <a:pt x="76200" y="287020"/>
                  </a:cubicBezTo>
                  <a:cubicBezTo>
                    <a:pt x="76200" y="287020"/>
                    <a:pt x="81280" y="287020"/>
                    <a:pt x="83820" y="285750"/>
                  </a:cubicBezTo>
                  <a:cubicBezTo>
                    <a:pt x="86360" y="285750"/>
                    <a:pt x="91440" y="284480"/>
                    <a:pt x="91440" y="284480"/>
                  </a:cubicBezTo>
                  <a:cubicBezTo>
                    <a:pt x="91440" y="284480"/>
                    <a:pt x="96520" y="285750"/>
                    <a:pt x="99060" y="285750"/>
                  </a:cubicBezTo>
                  <a:cubicBezTo>
                    <a:pt x="101600" y="285750"/>
                    <a:pt x="105410" y="285750"/>
                    <a:pt x="105410" y="285750"/>
                  </a:cubicBezTo>
                  <a:cubicBezTo>
                    <a:pt x="105410" y="287020"/>
                    <a:pt x="110490" y="288290"/>
                    <a:pt x="113030" y="288290"/>
                  </a:cubicBezTo>
                  <a:cubicBezTo>
                    <a:pt x="115570" y="289560"/>
                    <a:pt x="119380" y="290830"/>
                    <a:pt x="119380" y="290830"/>
                  </a:cubicBezTo>
                  <a:cubicBezTo>
                    <a:pt x="119380" y="290830"/>
                    <a:pt x="124460" y="293370"/>
                    <a:pt x="125730" y="294640"/>
                  </a:cubicBezTo>
                  <a:cubicBezTo>
                    <a:pt x="128270" y="297180"/>
                    <a:pt x="132080" y="299720"/>
                    <a:pt x="132080" y="299720"/>
                  </a:cubicBezTo>
                  <a:cubicBezTo>
                    <a:pt x="132080" y="299720"/>
                    <a:pt x="135890" y="302260"/>
                    <a:pt x="137160" y="304800"/>
                  </a:cubicBezTo>
                  <a:cubicBezTo>
                    <a:pt x="138430" y="306070"/>
                    <a:pt x="142240" y="309880"/>
                    <a:pt x="142240" y="309880"/>
                  </a:cubicBezTo>
                  <a:cubicBezTo>
                    <a:pt x="142240" y="309880"/>
                    <a:pt x="144780" y="314960"/>
                    <a:pt x="146050" y="316230"/>
                  </a:cubicBezTo>
                  <a:cubicBezTo>
                    <a:pt x="147320" y="318770"/>
                    <a:pt x="149860" y="322580"/>
                    <a:pt x="149860" y="322580"/>
                  </a:cubicBezTo>
                  <a:cubicBezTo>
                    <a:pt x="149860" y="322580"/>
                    <a:pt x="151130" y="327660"/>
                    <a:pt x="151130" y="330200"/>
                  </a:cubicBezTo>
                  <a:cubicBezTo>
                    <a:pt x="152400" y="332740"/>
                    <a:pt x="153670" y="336550"/>
                    <a:pt x="153670" y="336550"/>
                  </a:cubicBezTo>
                  <a:cubicBezTo>
                    <a:pt x="153670" y="337820"/>
                    <a:pt x="153670" y="341630"/>
                    <a:pt x="153670" y="344170"/>
                  </a:cubicBezTo>
                  <a:cubicBezTo>
                    <a:pt x="153670" y="346710"/>
                    <a:pt x="153670" y="349250"/>
                    <a:pt x="153670" y="350520"/>
                  </a:cubicBezTo>
                  <a:cubicBezTo>
                    <a:pt x="153670" y="350520"/>
                    <a:pt x="154940" y="346710"/>
                    <a:pt x="156210" y="344170"/>
                  </a:cubicBezTo>
                  <a:cubicBezTo>
                    <a:pt x="157480" y="341630"/>
                    <a:pt x="160020" y="336550"/>
                    <a:pt x="160020" y="336550"/>
                  </a:cubicBezTo>
                  <a:cubicBezTo>
                    <a:pt x="160020" y="336550"/>
                    <a:pt x="163830" y="331470"/>
                    <a:pt x="166370" y="328930"/>
                  </a:cubicBezTo>
                  <a:cubicBezTo>
                    <a:pt x="167640" y="327660"/>
                    <a:pt x="171450" y="322580"/>
                    <a:pt x="171450" y="322580"/>
                  </a:cubicBezTo>
                  <a:cubicBezTo>
                    <a:pt x="171450" y="322580"/>
                    <a:pt x="176530" y="318770"/>
                    <a:pt x="177800" y="317500"/>
                  </a:cubicBezTo>
                  <a:cubicBezTo>
                    <a:pt x="180340" y="316230"/>
                    <a:pt x="185420" y="312420"/>
                    <a:pt x="185420" y="312420"/>
                  </a:cubicBezTo>
                  <a:cubicBezTo>
                    <a:pt x="185420" y="312420"/>
                    <a:pt x="190500" y="309880"/>
                    <a:pt x="193040" y="308610"/>
                  </a:cubicBezTo>
                  <a:cubicBezTo>
                    <a:pt x="195580" y="307340"/>
                    <a:pt x="201930" y="304800"/>
                    <a:pt x="201930" y="304800"/>
                  </a:cubicBezTo>
                  <a:cubicBezTo>
                    <a:pt x="201930" y="304800"/>
                    <a:pt x="207010" y="304800"/>
                    <a:pt x="209550" y="303530"/>
                  </a:cubicBezTo>
                  <a:cubicBezTo>
                    <a:pt x="213360" y="303530"/>
                    <a:pt x="218440" y="302260"/>
                    <a:pt x="218440" y="302260"/>
                  </a:cubicBezTo>
                  <a:cubicBezTo>
                    <a:pt x="219710" y="302260"/>
                    <a:pt x="300990" y="289560"/>
                    <a:pt x="304800" y="284480"/>
                  </a:cubicBezTo>
                  <a:cubicBezTo>
                    <a:pt x="304800" y="283210"/>
                    <a:pt x="303530" y="283210"/>
                    <a:pt x="303530" y="281940"/>
                  </a:cubicBezTo>
                  <a:cubicBezTo>
                    <a:pt x="303530" y="279400"/>
                    <a:pt x="302260" y="275590"/>
                    <a:pt x="302260" y="274320"/>
                  </a:cubicBezTo>
                  <a:cubicBezTo>
                    <a:pt x="302260" y="274320"/>
                    <a:pt x="302260" y="270510"/>
                    <a:pt x="302260" y="267970"/>
                  </a:cubicBezTo>
                  <a:cubicBezTo>
                    <a:pt x="303530" y="265430"/>
                    <a:pt x="303530" y="260350"/>
                    <a:pt x="303530" y="260350"/>
                  </a:cubicBezTo>
                  <a:cubicBezTo>
                    <a:pt x="303530" y="260350"/>
                    <a:pt x="304800" y="256540"/>
                    <a:pt x="304800" y="254000"/>
                  </a:cubicBezTo>
                  <a:cubicBezTo>
                    <a:pt x="306070" y="251460"/>
                    <a:pt x="307340" y="247650"/>
                    <a:pt x="307340" y="247650"/>
                  </a:cubicBezTo>
                  <a:cubicBezTo>
                    <a:pt x="307340" y="247650"/>
                    <a:pt x="309880" y="242570"/>
                    <a:pt x="311150" y="241300"/>
                  </a:cubicBezTo>
                  <a:cubicBezTo>
                    <a:pt x="312420" y="238760"/>
                    <a:pt x="314960" y="234950"/>
                    <a:pt x="314960" y="234950"/>
                  </a:cubicBezTo>
                  <a:cubicBezTo>
                    <a:pt x="314960" y="234950"/>
                    <a:pt x="318770" y="231140"/>
                    <a:pt x="320040" y="229870"/>
                  </a:cubicBezTo>
                  <a:cubicBezTo>
                    <a:pt x="321310" y="228600"/>
                    <a:pt x="325120" y="224790"/>
                    <a:pt x="325120" y="224790"/>
                  </a:cubicBezTo>
                  <a:cubicBezTo>
                    <a:pt x="325120" y="224790"/>
                    <a:pt x="328930" y="222250"/>
                    <a:pt x="331470" y="220980"/>
                  </a:cubicBezTo>
                  <a:cubicBezTo>
                    <a:pt x="332740" y="219710"/>
                    <a:pt x="336550" y="217170"/>
                    <a:pt x="336550" y="217170"/>
                  </a:cubicBezTo>
                  <a:cubicBezTo>
                    <a:pt x="336550" y="217170"/>
                    <a:pt x="341630" y="215900"/>
                    <a:pt x="344170" y="215900"/>
                  </a:cubicBezTo>
                  <a:cubicBezTo>
                    <a:pt x="345440" y="214630"/>
                    <a:pt x="350520" y="213360"/>
                    <a:pt x="350520" y="213360"/>
                  </a:cubicBezTo>
                  <a:cubicBezTo>
                    <a:pt x="351790" y="213360"/>
                    <a:pt x="490220" y="204470"/>
                    <a:pt x="553720" y="194310"/>
                  </a:cubicBezTo>
                  <a:cubicBezTo>
                    <a:pt x="612140" y="185420"/>
                    <a:pt x="702310" y="165100"/>
                    <a:pt x="720090" y="158750"/>
                  </a:cubicBezTo>
                  <a:cubicBezTo>
                    <a:pt x="722630" y="157480"/>
                    <a:pt x="723900" y="156210"/>
                    <a:pt x="725170" y="156210"/>
                  </a:cubicBezTo>
                  <a:cubicBezTo>
                    <a:pt x="727710" y="154940"/>
                    <a:pt x="731520" y="152400"/>
                    <a:pt x="731520" y="152400"/>
                  </a:cubicBezTo>
                  <a:cubicBezTo>
                    <a:pt x="731520" y="152400"/>
                    <a:pt x="736600" y="151130"/>
                    <a:pt x="739140" y="149860"/>
                  </a:cubicBezTo>
                  <a:cubicBezTo>
                    <a:pt x="740410" y="149860"/>
                    <a:pt x="745490" y="148590"/>
                    <a:pt x="745490" y="148590"/>
                  </a:cubicBezTo>
                  <a:cubicBezTo>
                    <a:pt x="745490" y="148590"/>
                    <a:pt x="750570" y="148590"/>
                    <a:pt x="753110" y="148590"/>
                  </a:cubicBezTo>
                  <a:cubicBezTo>
                    <a:pt x="755650" y="148590"/>
                    <a:pt x="759460" y="148590"/>
                    <a:pt x="760730" y="148590"/>
                  </a:cubicBezTo>
                  <a:cubicBezTo>
                    <a:pt x="760730" y="148590"/>
                    <a:pt x="778510" y="146050"/>
                    <a:pt x="783590" y="144780"/>
                  </a:cubicBezTo>
                  <a:cubicBezTo>
                    <a:pt x="787400" y="143510"/>
                    <a:pt x="788670" y="142240"/>
                    <a:pt x="789940" y="140970"/>
                  </a:cubicBezTo>
                  <a:cubicBezTo>
                    <a:pt x="792480" y="139700"/>
                    <a:pt x="796290" y="137160"/>
                    <a:pt x="796290" y="137160"/>
                  </a:cubicBezTo>
                  <a:cubicBezTo>
                    <a:pt x="796290" y="137160"/>
                    <a:pt x="801370" y="135890"/>
                    <a:pt x="803910" y="134620"/>
                  </a:cubicBezTo>
                  <a:cubicBezTo>
                    <a:pt x="806450" y="134620"/>
                    <a:pt x="810260" y="133350"/>
                    <a:pt x="810260" y="133350"/>
                  </a:cubicBezTo>
                  <a:cubicBezTo>
                    <a:pt x="810260" y="132080"/>
                    <a:pt x="815340" y="132080"/>
                    <a:pt x="817880" y="132080"/>
                  </a:cubicBezTo>
                  <a:cubicBezTo>
                    <a:pt x="820420" y="132080"/>
                    <a:pt x="825500" y="132080"/>
                    <a:pt x="825500" y="132080"/>
                  </a:cubicBezTo>
                  <a:cubicBezTo>
                    <a:pt x="825500" y="132080"/>
                    <a:pt x="830580" y="132080"/>
                    <a:pt x="833120" y="133350"/>
                  </a:cubicBezTo>
                  <a:cubicBezTo>
                    <a:pt x="835660" y="133350"/>
                    <a:pt x="839470" y="134620"/>
                    <a:pt x="839470" y="134620"/>
                  </a:cubicBezTo>
                  <a:cubicBezTo>
                    <a:pt x="839470" y="134620"/>
                    <a:pt x="844550" y="135890"/>
                    <a:pt x="847090" y="137160"/>
                  </a:cubicBezTo>
                  <a:cubicBezTo>
                    <a:pt x="848360" y="138430"/>
                    <a:pt x="853440" y="140970"/>
                    <a:pt x="853440" y="140970"/>
                  </a:cubicBezTo>
                  <a:cubicBezTo>
                    <a:pt x="853440" y="140970"/>
                    <a:pt x="857250" y="143510"/>
                    <a:pt x="858520" y="144780"/>
                  </a:cubicBezTo>
                  <a:cubicBezTo>
                    <a:pt x="861060" y="146050"/>
                    <a:pt x="864870" y="149860"/>
                    <a:pt x="864870" y="149860"/>
                  </a:cubicBezTo>
                  <a:cubicBezTo>
                    <a:pt x="864870" y="149860"/>
                    <a:pt x="867410" y="153670"/>
                    <a:pt x="869950" y="154940"/>
                  </a:cubicBezTo>
                  <a:cubicBezTo>
                    <a:pt x="871220" y="157480"/>
                    <a:pt x="873760" y="161290"/>
                    <a:pt x="873760" y="161290"/>
                  </a:cubicBezTo>
                  <a:cubicBezTo>
                    <a:pt x="873760" y="161290"/>
                    <a:pt x="873760" y="163830"/>
                    <a:pt x="875030" y="165100"/>
                  </a:cubicBezTo>
                  <a:cubicBezTo>
                    <a:pt x="886460" y="172720"/>
                    <a:pt x="988060" y="176530"/>
                    <a:pt x="1061720" y="184150"/>
                  </a:cubicBezTo>
                  <a:cubicBezTo>
                    <a:pt x="1169670" y="195580"/>
                    <a:pt x="1332230" y="218440"/>
                    <a:pt x="1463040" y="223520"/>
                  </a:cubicBezTo>
                  <a:cubicBezTo>
                    <a:pt x="1587500" y="228600"/>
                    <a:pt x="1808480" y="231140"/>
                    <a:pt x="1827530" y="219710"/>
                  </a:cubicBezTo>
                  <a:cubicBezTo>
                    <a:pt x="1830070" y="218440"/>
                    <a:pt x="1828800" y="215900"/>
                    <a:pt x="1830070" y="214630"/>
                  </a:cubicBezTo>
                  <a:cubicBezTo>
                    <a:pt x="1831340" y="212090"/>
                    <a:pt x="1832610" y="208280"/>
                    <a:pt x="1833880" y="208280"/>
                  </a:cubicBezTo>
                  <a:cubicBezTo>
                    <a:pt x="1833880" y="208280"/>
                    <a:pt x="1836420" y="204470"/>
                    <a:pt x="1837690" y="201930"/>
                  </a:cubicBezTo>
                  <a:cubicBezTo>
                    <a:pt x="1838960" y="200660"/>
                    <a:pt x="1842770" y="196850"/>
                    <a:pt x="1842770" y="196850"/>
                  </a:cubicBezTo>
                  <a:cubicBezTo>
                    <a:pt x="1842770" y="196850"/>
                    <a:pt x="1846580" y="193040"/>
                    <a:pt x="1849120" y="191770"/>
                  </a:cubicBezTo>
                  <a:cubicBezTo>
                    <a:pt x="1850390" y="190500"/>
                    <a:pt x="1854200" y="187960"/>
                    <a:pt x="1854200" y="187960"/>
                  </a:cubicBezTo>
                  <a:cubicBezTo>
                    <a:pt x="1854200" y="187960"/>
                    <a:pt x="1859280" y="185420"/>
                    <a:pt x="1861820" y="184150"/>
                  </a:cubicBezTo>
                  <a:cubicBezTo>
                    <a:pt x="1863090" y="184150"/>
                    <a:pt x="1868170" y="181610"/>
                    <a:pt x="1868170" y="181610"/>
                  </a:cubicBezTo>
                  <a:cubicBezTo>
                    <a:pt x="1868170" y="181610"/>
                    <a:pt x="1873250" y="181610"/>
                    <a:pt x="1875790" y="180340"/>
                  </a:cubicBezTo>
                  <a:cubicBezTo>
                    <a:pt x="1878330" y="180340"/>
                    <a:pt x="1882140" y="179070"/>
                    <a:pt x="1882140" y="179070"/>
                  </a:cubicBezTo>
                  <a:cubicBezTo>
                    <a:pt x="1882140" y="179070"/>
                    <a:pt x="1887220" y="180340"/>
                    <a:pt x="1889760" y="180340"/>
                  </a:cubicBezTo>
                  <a:cubicBezTo>
                    <a:pt x="1892300" y="180340"/>
                    <a:pt x="1897380" y="180340"/>
                    <a:pt x="1897380" y="180340"/>
                  </a:cubicBezTo>
                  <a:cubicBezTo>
                    <a:pt x="1897380" y="180340"/>
                    <a:pt x="1902460" y="181610"/>
                    <a:pt x="1905000" y="182880"/>
                  </a:cubicBezTo>
                  <a:cubicBezTo>
                    <a:pt x="1906270" y="184150"/>
                    <a:pt x="1911350" y="185420"/>
                    <a:pt x="1911350" y="185420"/>
                  </a:cubicBezTo>
                  <a:cubicBezTo>
                    <a:pt x="1911350" y="185420"/>
                    <a:pt x="1915160" y="187960"/>
                    <a:pt x="1917700" y="189230"/>
                  </a:cubicBezTo>
                  <a:cubicBezTo>
                    <a:pt x="1920240" y="190500"/>
                    <a:pt x="1924050" y="193040"/>
                    <a:pt x="1924050" y="193040"/>
                  </a:cubicBezTo>
                  <a:cubicBezTo>
                    <a:pt x="1924050" y="193040"/>
                    <a:pt x="1927860" y="196850"/>
                    <a:pt x="1929130" y="198120"/>
                  </a:cubicBezTo>
                  <a:cubicBezTo>
                    <a:pt x="1930400" y="200660"/>
                    <a:pt x="1934210" y="203200"/>
                    <a:pt x="1934210" y="204470"/>
                  </a:cubicBezTo>
                  <a:cubicBezTo>
                    <a:pt x="1934210" y="204470"/>
                    <a:pt x="1936750" y="208280"/>
                    <a:pt x="1938020" y="210820"/>
                  </a:cubicBezTo>
                  <a:cubicBezTo>
                    <a:pt x="1939290" y="212090"/>
                    <a:pt x="1939290" y="214630"/>
                    <a:pt x="1941830" y="217170"/>
                  </a:cubicBezTo>
                  <a:cubicBezTo>
                    <a:pt x="1950720" y="222250"/>
                    <a:pt x="2010410" y="214630"/>
                    <a:pt x="2016760" y="214630"/>
                  </a:cubicBezTo>
                  <a:cubicBezTo>
                    <a:pt x="2018030" y="214630"/>
                    <a:pt x="2018030" y="214630"/>
                    <a:pt x="2019300" y="213360"/>
                  </a:cubicBezTo>
                  <a:cubicBezTo>
                    <a:pt x="2020570" y="213360"/>
                    <a:pt x="2025650" y="212090"/>
                    <a:pt x="2025650" y="212090"/>
                  </a:cubicBezTo>
                  <a:cubicBezTo>
                    <a:pt x="2025650" y="212090"/>
                    <a:pt x="2030730" y="212090"/>
                    <a:pt x="2033270" y="212090"/>
                  </a:cubicBezTo>
                  <a:cubicBezTo>
                    <a:pt x="2035810" y="212090"/>
                    <a:pt x="2040890" y="212090"/>
                    <a:pt x="2040890" y="212090"/>
                  </a:cubicBezTo>
                  <a:cubicBezTo>
                    <a:pt x="2040890" y="212090"/>
                    <a:pt x="2044700" y="213360"/>
                    <a:pt x="2047240" y="213360"/>
                  </a:cubicBezTo>
                  <a:cubicBezTo>
                    <a:pt x="2051050" y="213360"/>
                    <a:pt x="2063750" y="217170"/>
                    <a:pt x="2068830" y="212090"/>
                  </a:cubicBezTo>
                  <a:cubicBezTo>
                    <a:pt x="2076450" y="205740"/>
                    <a:pt x="2075180" y="185420"/>
                    <a:pt x="2078990" y="165100"/>
                  </a:cubicBezTo>
                  <a:cubicBezTo>
                    <a:pt x="2085340" y="134620"/>
                    <a:pt x="2101850" y="46990"/>
                    <a:pt x="2101850" y="46990"/>
                  </a:cubicBezTo>
                  <a:cubicBezTo>
                    <a:pt x="2101850" y="46990"/>
                    <a:pt x="2103120" y="41910"/>
                    <a:pt x="2104390" y="39370"/>
                  </a:cubicBezTo>
                  <a:cubicBezTo>
                    <a:pt x="2105660" y="36830"/>
                    <a:pt x="2106930" y="33020"/>
                    <a:pt x="2106930" y="33020"/>
                  </a:cubicBezTo>
                  <a:cubicBezTo>
                    <a:pt x="2106930" y="33020"/>
                    <a:pt x="2109470" y="29210"/>
                    <a:pt x="2110740" y="26670"/>
                  </a:cubicBezTo>
                  <a:cubicBezTo>
                    <a:pt x="2112010" y="24130"/>
                    <a:pt x="2114550" y="20320"/>
                    <a:pt x="2114550" y="20320"/>
                  </a:cubicBezTo>
                  <a:cubicBezTo>
                    <a:pt x="2114550" y="20320"/>
                    <a:pt x="2118360" y="17780"/>
                    <a:pt x="2119630" y="15240"/>
                  </a:cubicBezTo>
                  <a:cubicBezTo>
                    <a:pt x="2122170" y="13970"/>
                    <a:pt x="2125980" y="11430"/>
                    <a:pt x="2125980" y="10160"/>
                  </a:cubicBezTo>
                  <a:cubicBezTo>
                    <a:pt x="2125980" y="10160"/>
                    <a:pt x="2129790" y="8890"/>
                    <a:pt x="2132330" y="7620"/>
                  </a:cubicBezTo>
                  <a:cubicBezTo>
                    <a:pt x="2133600" y="6350"/>
                    <a:pt x="2138680" y="3810"/>
                    <a:pt x="2138680" y="3810"/>
                  </a:cubicBezTo>
                  <a:cubicBezTo>
                    <a:pt x="2138680" y="3810"/>
                    <a:pt x="2142490" y="2540"/>
                    <a:pt x="2145030" y="1270"/>
                  </a:cubicBezTo>
                  <a:cubicBezTo>
                    <a:pt x="2147570" y="1270"/>
                    <a:pt x="2152650" y="0"/>
                    <a:pt x="2152650" y="0"/>
                  </a:cubicBezTo>
                  <a:cubicBezTo>
                    <a:pt x="2152650" y="0"/>
                    <a:pt x="2157730" y="0"/>
                    <a:pt x="2160270" y="0"/>
                  </a:cubicBezTo>
                  <a:cubicBezTo>
                    <a:pt x="2162810" y="0"/>
                    <a:pt x="2166620" y="0"/>
                    <a:pt x="2166620" y="0"/>
                  </a:cubicBezTo>
                  <a:cubicBezTo>
                    <a:pt x="2166620" y="0"/>
                    <a:pt x="2171700" y="1270"/>
                    <a:pt x="2174240" y="1270"/>
                  </a:cubicBezTo>
                  <a:cubicBezTo>
                    <a:pt x="2176780" y="1270"/>
                    <a:pt x="2180590" y="2540"/>
                    <a:pt x="2181860" y="2540"/>
                  </a:cubicBezTo>
                  <a:cubicBezTo>
                    <a:pt x="2181860" y="2540"/>
                    <a:pt x="2185670" y="5080"/>
                    <a:pt x="2188210" y="6350"/>
                  </a:cubicBezTo>
                  <a:cubicBezTo>
                    <a:pt x="2189480" y="7620"/>
                    <a:pt x="2194560" y="8890"/>
                    <a:pt x="2194560" y="8890"/>
                  </a:cubicBezTo>
                  <a:cubicBezTo>
                    <a:pt x="2194560" y="8890"/>
                    <a:pt x="2198370" y="12700"/>
                    <a:pt x="2199640" y="13970"/>
                  </a:cubicBezTo>
                  <a:cubicBezTo>
                    <a:pt x="2202180" y="15240"/>
                    <a:pt x="2205990" y="19050"/>
                    <a:pt x="2205990" y="19050"/>
                  </a:cubicBezTo>
                  <a:cubicBezTo>
                    <a:pt x="2205990" y="19050"/>
                    <a:pt x="2208530" y="22860"/>
                    <a:pt x="2209800" y="24130"/>
                  </a:cubicBezTo>
                  <a:cubicBezTo>
                    <a:pt x="2211070" y="26670"/>
                    <a:pt x="2213610" y="30480"/>
                    <a:pt x="2213610" y="30480"/>
                  </a:cubicBezTo>
                  <a:cubicBezTo>
                    <a:pt x="2213610" y="30480"/>
                    <a:pt x="2216150" y="35560"/>
                    <a:pt x="2217420" y="36830"/>
                  </a:cubicBezTo>
                  <a:cubicBezTo>
                    <a:pt x="2217420" y="39370"/>
                    <a:pt x="2219960" y="44450"/>
                    <a:pt x="2219960" y="44450"/>
                  </a:cubicBezTo>
                  <a:cubicBezTo>
                    <a:pt x="2219960" y="44450"/>
                    <a:pt x="2219960" y="49530"/>
                    <a:pt x="2219960" y="50800"/>
                  </a:cubicBezTo>
                  <a:cubicBezTo>
                    <a:pt x="2221230" y="53340"/>
                    <a:pt x="2221230" y="58420"/>
                    <a:pt x="2221230" y="58420"/>
                  </a:cubicBezTo>
                  <a:cubicBezTo>
                    <a:pt x="2221230" y="58420"/>
                    <a:pt x="2221230" y="63500"/>
                    <a:pt x="2221230" y="66040"/>
                  </a:cubicBezTo>
                  <a:cubicBezTo>
                    <a:pt x="2221230" y="68580"/>
                    <a:pt x="2219960" y="72390"/>
                    <a:pt x="2219960" y="73660"/>
                  </a:cubicBezTo>
                  <a:cubicBezTo>
                    <a:pt x="2219960" y="73660"/>
                    <a:pt x="2197100" y="201930"/>
                    <a:pt x="2203450" y="208280"/>
                  </a:cubicBezTo>
                  <a:cubicBezTo>
                    <a:pt x="2204720" y="210820"/>
                    <a:pt x="2208530" y="209550"/>
                    <a:pt x="2208530" y="209550"/>
                  </a:cubicBezTo>
                  <a:cubicBezTo>
                    <a:pt x="2208530" y="209550"/>
                    <a:pt x="2212340" y="210820"/>
                    <a:pt x="2214880" y="210820"/>
                  </a:cubicBezTo>
                  <a:cubicBezTo>
                    <a:pt x="2217420" y="212090"/>
                    <a:pt x="2222500" y="213360"/>
                    <a:pt x="2222500" y="213360"/>
                  </a:cubicBezTo>
                  <a:cubicBezTo>
                    <a:pt x="2222500" y="213360"/>
                    <a:pt x="2226310" y="215900"/>
                    <a:pt x="2228850" y="217170"/>
                  </a:cubicBezTo>
                  <a:cubicBezTo>
                    <a:pt x="2230120" y="218440"/>
                    <a:pt x="2233930" y="219710"/>
                    <a:pt x="2233930" y="219710"/>
                  </a:cubicBezTo>
                  <a:cubicBezTo>
                    <a:pt x="2233930" y="219710"/>
                    <a:pt x="2237740" y="223520"/>
                    <a:pt x="2239010" y="224790"/>
                  </a:cubicBezTo>
                  <a:cubicBezTo>
                    <a:pt x="2241550" y="227330"/>
                    <a:pt x="2244090" y="229870"/>
                    <a:pt x="2245360" y="229870"/>
                  </a:cubicBezTo>
                  <a:cubicBezTo>
                    <a:pt x="2245360" y="229870"/>
                    <a:pt x="2247900" y="233680"/>
                    <a:pt x="2249170" y="236220"/>
                  </a:cubicBezTo>
                  <a:cubicBezTo>
                    <a:pt x="2250440" y="238760"/>
                    <a:pt x="2251710" y="242570"/>
                    <a:pt x="2252980" y="242570"/>
                  </a:cubicBezTo>
                  <a:cubicBezTo>
                    <a:pt x="2252980" y="242570"/>
                    <a:pt x="2254250" y="246380"/>
                    <a:pt x="2254250" y="248920"/>
                  </a:cubicBezTo>
                  <a:cubicBezTo>
                    <a:pt x="2255520" y="251460"/>
                    <a:pt x="2256790" y="255270"/>
                    <a:pt x="2256790" y="255270"/>
                  </a:cubicBezTo>
                  <a:cubicBezTo>
                    <a:pt x="2256790" y="256540"/>
                    <a:pt x="2256790" y="260350"/>
                    <a:pt x="2258060" y="262890"/>
                  </a:cubicBezTo>
                  <a:cubicBezTo>
                    <a:pt x="2258060" y="265430"/>
                    <a:pt x="2258060" y="270510"/>
                    <a:pt x="2258060" y="270510"/>
                  </a:cubicBezTo>
                  <a:cubicBezTo>
                    <a:pt x="2258060" y="270510"/>
                    <a:pt x="2256790" y="274320"/>
                    <a:pt x="2256790" y="276860"/>
                  </a:cubicBezTo>
                  <a:cubicBezTo>
                    <a:pt x="2256790" y="279400"/>
                    <a:pt x="2255520" y="284480"/>
                    <a:pt x="2255520" y="284480"/>
                  </a:cubicBezTo>
                  <a:cubicBezTo>
                    <a:pt x="2255520" y="284480"/>
                    <a:pt x="2254250" y="288290"/>
                    <a:pt x="2252980" y="290830"/>
                  </a:cubicBezTo>
                  <a:cubicBezTo>
                    <a:pt x="2251710" y="293370"/>
                    <a:pt x="2250440" y="297180"/>
                    <a:pt x="2250440" y="297180"/>
                  </a:cubicBezTo>
                  <a:cubicBezTo>
                    <a:pt x="2250440" y="297180"/>
                    <a:pt x="2246630" y="300990"/>
                    <a:pt x="2245360" y="303530"/>
                  </a:cubicBezTo>
                  <a:cubicBezTo>
                    <a:pt x="2244090" y="304800"/>
                    <a:pt x="2241550" y="308610"/>
                    <a:pt x="2241550" y="308610"/>
                  </a:cubicBezTo>
                  <a:cubicBezTo>
                    <a:pt x="2241550" y="308610"/>
                    <a:pt x="2237740" y="311150"/>
                    <a:pt x="2236470" y="313690"/>
                  </a:cubicBezTo>
                  <a:cubicBezTo>
                    <a:pt x="2233930" y="314960"/>
                    <a:pt x="2230120" y="317500"/>
                    <a:pt x="2230120" y="317500"/>
                  </a:cubicBezTo>
                  <a:cubicBezTo>
                    <a:pt x="2230120" y="317500"/>
                    <a:pt x="2226310" y="320040"/>
                    <a:pt x="2223770" y="321310"/>
                  </a:cubicBezTo>
                  <a:cubicBezTo>
                    <a:pt x="2221230" y="321310"/>
                    <a:pt x="2217420" y="323850"/>
                    <a:pt x="2217420" y="323850"/>
                  </a:cubicBezTo>
                  <a:cubicBezTo>
                    <a:pt x="2217420" y="323850"/>
                    <a:pt x="2212340" y="325120"/>
                    <a:pt x="2211070" y="325120"/>
                  </a:cubicBezTo>
                  <a:cubicBezTo>
                    <a:pt x="2208530" y="326390"/>
                    <a:pt x="2203450" y="326390"/>
                    <a:pt x="2203450" y="326390"/>
                  </a:cubicBezTo>
                  <a:cubicBezTo>
                    <a:pt x="2203450" y="326390"/>
                    <a:pt x="2194560" y="323850"/>
                    <a:pt x="2189480" y="327660"/>
                  </a:cubicBezTo>
                  <a:cubicBezTo>
                    <a:pt x="2170430" y="341630"/>
                    <a:pt x="2152650" y="483870"/>
                    <a:pt x="2138680" y="547370"/>
                  </a:cubicBezTo>
                  <a:cubicBezTo>
                    <a:pt x="2128520" y="595630"/>
                    <a:pt x="2119630" y="638810"/>
                    <a:pt x="2113280" y="674370"/>
                  </a:cubicBezTo>
                  <a:cubicBezTo>
                    <a:pt x="2106930" y="702310"/>
                    <a:pt x="2099310" y="745490"/>
                    <a:pt x="2099310" y="745490"/>
                  </a:cubicBezTo>
                  <a:cubicBezTo>
                    <a:pt x="2099310" y="745490"/>
                    <a:pt x="2098040" y="750570"/>
                    <a:pt x="2096770" y="753110"/>
                  </a:cubicBezTo>
                  <a:cubicBezTo>
                    <a:pt x="2096770" y="755650"/>
                    <a:pt x="2094230" y="759460"/>
                    <a:pt x="2094230" y="760730"/>
                  </a:cubicBezTo>
                  <a:cubicBezTo>
                    <a:pt x="2094230" y="760730"/>
                    <a:pt x="2091690" y="764540"/>
                    <a:pt x="2090420" y="767080"/>
                  </a:cubicBezTo>
                  <a:cubicBezTo>
                    <a:pt x="2089150" y="768350"/>
                    <a:pt x="2086610" y="773430"/>
                    <a:pt x="2086610" y="773430"/>
                  </a:cubicBezTo>
                  <a:cubicBezTo>
                    <a:pt x="2086610" y="773430"/>
                    <a:pt x="2082800" y="775970"/>
                    <a:pt x="2081530" y="778510"/>
                  </a:cubicBezTo>
                  <a:cubicBezTo>
                    <a:pt x="2078990" y="779780"/>
                    <a:pt x="2076450" y="783590"/>
                    <a:pt x="2076450" y="783590"/>
                  </a:cubicBezTo>
                  <a:cubicBezTo>
                    <a:pt x="2075180" y="783590"/>
                    <a:pt x="2071370" y="786130"/>
                    <a:pt x="2068830" y="787400"/>
                  </a:cubicBezTo>
                  <a:cubicBezTo>
                    <a:pt x="2067560" y="788670"/>
                    <a:pt x="2062480" y="791210"/>
                    <a:pt x="2062480" y="791210"/>
                  </a:cubicBezTo>
                  <a:cubicBezTo>
                    <a:pt x="2062480" y="791210"/>
                    <a:pt x="2057400" y="792480"/>
                    <a:pt x="2056130" y="793750"/>
                  </a:cubicBezTo>
                  <a:cubicBezTo>
                    <a:pt x="2053590" y="793750"/>
                    <a:pt x="2048510" y="796290"/>
                    <a:pt x="2048510" y="796290"/>
                  </a:cubicBezTo>
                  <a:cubicBezTo>
                    <a:pt x="2048510" y="796290"/>
                    <a:pt x="2042160" y="796290"/>
                    <a:pt x="2040890" y="796290"/>
                  </a:cubicBezTo>
                  <a:cubicBezTo>
                    <a:pt x="2039620" y="796290"/>
                    <a:pt x="2039620" y="796290"/>
                    <a:pt x="2039620" y="796290"/>
                  </a:cubicBezTo>
                  <a:cubicBezTo>
                    <a:pt x="2037080" y="798830"/>
                    <a:pt x="2035810" y="816610"/>
                    <a:pt x="2029460" y="833120"/>
                  </a:cubicBezTo>
                  <a:cubicBezTo>
                    <a:pt x="2012950" y="873760"/>
                    <a:pt x="1926590" y="1036320"/>
                    <a:pt x="1926590" y="1036320"/>
                  </a:cubicBezTo>
                  <a:cubicBezTo>
                    <a:pt x="1926590" y="1036320"/>
                    <a:pt x="1926590" y="1041400"/>
                    <a:pt x="1926590" y="1043940"/>
                  </a:cubicBezTo>
                  <a:cubicBezTo>
                    <a:pt x="1926590" y="1046480"/>
                    <a:pt x="1926590" y="1051560"/>
                    <a:pt x="1926590" y="1051560"/>
                  </a:cubicBezTo>
                  <a:cubicBezTo>
                    <a:pt x="1926590" y="1051560"/>
                    <a:pt x="1925320" y="1056640"/>
                    <a:pt x="1924050" y="1057910"/>
                  </a:cubicBezTo>
                  <a:cubicBezTo>
                    <a:pt x="1922780" y="1060450"/>
                    <a:pt x="1921510" y="1065530"/>
                    <a:pt x="1921510" y="1065530"/>
                  </a:cubicBezTo>
                  <a:cubicBezTo>
                    <a:pt x="1921510" y="1065530"/>
                    <a:pt x="1918970" y="1069340"/>
                    <a:pt x="1917700" y="1071880"/>
                  </a:cubicBezTo>
                  <a:cubicBezTo>
                    <a:pt x="1916430" y="1074420"/>
                    <a:pt x="1913890" y="1078230"/>
                    <a:pt x="1913890" y="1078230"/>
                  </a:cubicBezTo>
                  <a:cubicBezTo>
                    <a:pt x="1913890" y="1078230"/>
                    <a:pt x="1911350" y="1082040"/>
                    <a:pt x="1908810" y="1083310"/>
                  </a:cubicBezTo>
                  <a:cubicBezTo>
                    <a:pt x="1907540" y="1085850"/>
                    <a:pt x="1903730" y="1088390"/>
                    <a:pt x="1903730" y="1089660"/>
                  </a:cubicBezTo>
                  <a:cubicBezTo>
                    <a:pt x="1903730" y="1089660"/>
                    <a:pt x="1899920" y="1092200"/>
                    <a:pt x="1897380" y="1093470"/>
                  </a:cubicBezTo>
                  <a:cubicBezTo>
                    <a:pt x="1894840" y="1094740"/>
                    <a:pt x="1891030" y="1097280"/>
                    <a:pt x="1891030" y="1097280"/>
                  </a:cubicBezTo>
                  <a:cubicBezTo>
                    <a:pt x="1891030" y="1097280"/>
                    <a:pt x="1885950" y="1098550"/>
                    <a:pt x="1884680" y="1098550"/>
                  </a:cubicBezTo>
                  <a:cubicBezTo>
                    <a:pt x="1882140" y="1099820"/>
                    <a:pt x="1877060" y="1101090"/>
                    <a:pt x="1877060" y="1101090"/>
                  </a:cubicBezTo>
                  <a:cubicBezTo>
                    <a:pt x="1877060" y="1101090"/>
                    <a:pt x="1871980" y="1102360"/>
                    <a:pt x="1869440" y="1102360"/>
                  </a:cubicBezTo>
                  <a:cubicBezTo>
                    <a:pt x="1866900" y="1102360"/>
                    <a:pt x="1861820" y="1102360"/>
                    <a:pt x="1861820" y="1102360"/>
                  </a:cubicBezTo>
                  <a:cubicBezTo>
                    <a:pt x="1861820" y="1102360"/>
                    <a:pt x="1856740" y="1101090"/>
                    <a:pt x="1854200" y="1101090"/>
                  </a:cubicBezTo>
                  <a:cubicBezTo>
                    <a:pt x="1852930" y="1101090"/>
                    <a:pt x="1847850" y="1099820"/>
                    <a:pt x="1847850" y="1099820"/>
                  </a:cubicBezTo>
                  <a:cubicBezTo>
                    <a:pt x="1847850" y="1099820"/>
                    <a:pt x="1842770" y="1098550"/>
                    <a:pt x="1840230" y="1097280"/>
                  </a:cubicBezTo>
                  <a:cubicBezTo>
                    <a:pt x="1838960" y="1096010"/>
                    <a:pt x="1833880" y="1093470"/>
                    <a:pt x="1833880" y="1093470"/>
                  </a:cubicBezTo>
                  <a:cubicBezTo>
                    <a:pt x="1833880" y="1093470"/>
                    <a:pt x="1830070" y="1090930"/>
                    <a:pt x="1827530" y="1089660"/>
                  </a:cubicBezTo>
                  <a:cubicBezTo>
                    <a:pt x="1826260" y="1088390"/>
                    <a:pt x="1822450" y="1084580"/>
                    <a:pt x="1822450" y="1084580"/>
                  </a:cubicBezTo>
                  <a:cubicBezTo>
                    <a:pt x="1822450" y="1084580"/>
                    <a:pt x="1818640" y="1080770"/>
                    <a:pt x="1817370" y="1079500"/>
                  </a:cubicBezTo>
                  <a:cubicBezTo>
                    <a:pt x="1817370" y="1078230"/>
                    <a:pt x="1817370" y="1078230"/>
                    <a:pt x="1816100" y="1078230"/>
                  </a:cubicBezTo>
                  <a:cubicBezTo>
                    <a:pt x="1814830" y="1078230"/>
                    <a:pt x="1809750" y="1103630"/>
                    <a:pt x="1804670" y="1125220"/>
                  </a:cubicBezTo>
                  <a:cubicBezTo>
                    <a:pt x="1793240" y="1170940"/>
                    <a:pt x="1767840" y="1277620"/>
                    <a:pt x="1758950" y="1339850"/>
                  </a:cubicBezTo>
                  <a:cubicBezTo>
                    <a:pt x="1751330" y="1388110"/>
                    <a:pt x="1737360" y="1456690"/>
                    <a:pt x="1747520" y="1468120"/>
                  </a:cubicBezTo>
                  <a:cubicBezTo>
                    <a:pt x="1751330" y="1471930"/>
                    <a:pt x="1756410" y="1468120"/>
                    <a:pt x="1765300" y="1468120"/>
                  </a:cubicBezTo>
                  <a:cubicBezTo>
                    <a:pt x="1794510" y="1468120"/>
                    <a:pt x="1903730" y="1468120"/>
                    <a:pt x="1960880" y="1468120"/>
                  </a:cubicBezTo>
                  <a:cubicBezTo>
                    <a:pt x="2005330" y="1468120"/>
                    <a:pt x="2037080" y="1466850"/>
                    <a:pt x="2077720" y="1466850"/>
                  </a:cubicBezTo>
                  <a:cubicBezTo>
                    <a:pt x="2120900" y="1465580"/>
                    <a:pt x="2166620" y="1463040"/>
                    <a:pt x="2211070" y="1465580"/>
                  </a:cubicBezTo>
                  <a:cubicBezTo>
                    <a:pt x="2255520" y="1468120"/>
                    <a:pt x="2306320" y="1474470"/>
                    <a:pt x="2344420" y="1480820"/>
                  </a:cubicBezTo>
                  <a:cubicBezTo>
                    <a:pt x="2372360" y="1484630"/>
                    <a:pt x="2404110" y="1490980"/>
                    <a:pt x="2416810" y="1493520"/>
                  </a:cubicBezTo>
                  <a:cubicBezTo>
                    <a:pt x="2420620" y="1493520"/>
                    <a:pt x="2420620" y="1494790"/>
                    <a:pt x="2423160" y="1494790"/>
                  </a:cubicBezTo>
                  <a:cubicBezTo>
                    <a:pt x="2425700" y="1496060"/>
                    <a:pt x="2430780" y="1496060"/>
                    <a:pt x="2430780" y="1496060"/>
                  </a:cubicBezTo>
                  <a:cubicBezTo>
                    <a:pt x="2430780" y="1497330"/>
                    <a:pt x="2435860" y="1498600"/>
                    <a:pt x="2438400" y="1499870"/>
                  </a:cubicBezTo>
                  <a:cubicBezTo>
                    <a:pt x="2440940" y="1501140"/>
                    <a:pt x="2444750" y="1503680"/>
                    <a:pt x="2444750" y="1503680"/>
                  </a:cubicBezTo>
                  <a:cubicBezTo>
                    <a:pt x="2444750" y="1503680"/>
                    <a:pt x="2448560" y="1507490"/>
                    <a:pt x="2451100" y="1508760"/>
                  </a:cubicBezTo>
                  <a:cubicBezTo>
                    <a:pt x="2452370" y="1510030"/>
                    <a:pt x="2456180" y="1513840"/>
                    <a:pt x="2456180" y="1513840"/>
                  </a:cubicBezTo>
                  <a:cubicBezTo>
                    <a:pt x="2456180" y="1513840"/>
                    <a:pt x="2459990" y="1517650"/>
                    <a:pt x="2461260" y="1520190"/>
                  </a:cubicBezTo>
                  <a:cubicBezTo>
                    <a:pt x="2462530" y="1521460"/>
                    <a:pt x="2465070" y="1526540"/>
                    <a:pt x="2465070" y="1526540"/>
                  </a:cubicBezTo>
                  <a:cubicBezTo>
                    <a:pt x="2465070" y="1526540"/>
                    <a:pt x="2467610" y="1530350"/>
                    <a:pt x="2468880" y="1532890"/>
                  </a:cubicBezTo>
                  <a:cubicBezTo>
                    <a:pt x="2468880" y="1535430"/>
                    <a:pt x="2471420" y="1540510"/>
                    <a:pt x="2471420" y="1540510"/>
                  </a:cubicBezTo>
                  <a:cubicBezTo>
                    <a:pt x="2471420" y="1540510"/>
                    <a:pt x="2471420" y="1545590"/>
                    <a:pt x="2472690" y="1548130"/>
                  </a:cubicBezTo>
                  <a:cubicBezTo>
                    <a:pt x="2472690" y="1550670"/>
                    <a:pt x="2473960" y="1555750"/>
                    <a:pt x="2473960" y="1555750"/>
                  </a:cubicBezTo>
                  <a:cubicBezTo>
                    <a:pt x="2473960" y="1555750"/>
                    <a:pt x="2472690" y="1560830"/>
                    <a:pt x="2472690" y="1563370"/>
                  </a:cubicBezTo>
                  <a:cubicBezTo>
                    <a:pt x="2472690" y="1565910"/>
                    <a:pt x="2471420" y="1570990"/>
                    <a:pt x="2471420" y="1570990"/>
                  </a:cubicBezTo>
                  <a:cubicBezTo>
                    <a:pt x="2471420" y="1570990"/>
                    <a:pt x="2470150" y="1576070"/>
                    <a:pt x="2468880" y="1578610"/>
                  </a:cubicBezTo>
                  <a:cubicBezTo>
                    <a:pt x="2468880" y="1581150"/>
                    <a:pt x="2466340" y="1584960"/>
                    <a:pt x="2466340" y="1584960"/>
                  </a:cubicBezTo>
                  <a:cubicBezTo>
                    <a:pt x="2466340" y="1586230"/>
                    <a:pt x="2463800" y="1590040"/>
                    <a:pt x="2462530" y="1592580"/>
                  </a:cubicBezTo>
                  <a:cubicBezTo>
                    <a:pt x="2461260" y="1593850"/>
                    <a:pt x="2457450" y="1598930"/>
                    <a:pt x="2457450" y="1598930"/>
                  </a:cubicBezTo>
                  <a:cubicBezTo>
                    <a:pt x="2457450" y="1598930"/>
                    <a:pt x="2453640" y="1601470"/>
                    <a:pt x="2452370" y="1604010"/>
                  </a:cubicBezTo>
                  <a:cubicBezTo>
                    <a:pt x="2449830" y="1605280"/>
                    <a:pt x="2447290" y="1609090"/>
                    <a:pt x="2446020" y="1609090"/>
                  </a:cubicBezTo>
                  <a:cubicBezTo>
                    <a:pt x="2446020" y="1609090"/>
                    <a:pt x="2442210" y="1611630"/>
                    <a:pt x="2439670" y="1612900"/>
                  </a:cubicBezTo>
                  <a:cubicBezTo>
                    <a:pt x="2437130" y="1614170"/>
                    <a:pt x="2433320" y="1616710"/>
                    <a:pt x="2433320" y="1616710"/>
                  </a:cubicBezTo>
                  <a:cubicBezTo>
                    <a:pt x="2433320" y="1616710"/>
                    <a:pt x="2428240" y="1617980"/>
                    <a:pt x="2425700" y="1617980"/>
                  </a:cubicBezTo>
                  <a:cubicBezTo>
                    <a:pt x="2423160" y="1619250"/>
                    <a:pt x="2418080" y="1620520"/>
                    <a:pt x="2418080" y="1620520"/>
                  </a:cubicBezTo>
                  <a:cubicBezTo>
                    <a:pt x="2418080" y="1620520"/>
                    <a:pt x="2413000" y="1620520"/>
                    <a:pt x="2410460" y="1620520"/>
                  </a:cubicBezTo>
                  <a:cubicBezTo>
                    <a:pt x="2407920" y="1620520"/>
                    <a:pt x="2402840" y="1620520"/>
                    <a:pt x="2402840" y="1620520"/>
                  </a:cubicBezTo>
                  <a:cubicBezTo>
                    <a:pt x="2402840" y="1620520"/>
                    <a:pt x="2237740" y="1647190"/>
                    <a:pt x="2161540" y="1653540"/>
                  </a:cubicBezTo>
                  <a:cubicBezTo>
                    <a:pt x="2091690" y="1658620"/>
                    <a:pt x="2019300" y="1656080"/>
                    <a:pt x="1963420" y="1656080"/>
                  </a:cubicBezTo>
                  <a:cubicBezTo>
                    <a:pt x="1921510" y="1657350"/>
                    <a:pt x="1887220" y="1653540"/>
                    <a:pt x="1855470" y="1657350"/>
                  </a:cubicBezTo>
                  <a:cubicBezTo>
                    <a:pt x="1831340" y="1659890"/>
                    <a:pt x="1814830" y="1668780"/>
                    <a:pt x="1789430" y="1672590"/>
                  </a:cubicBezTo>
                  <a:cubicBezTo>
                    <a:pt x="1758950" y="1677670"/>
                    <a:pt x="1690370" y="1680210"/>
                    <a:pt x="1682750" y="1682750"/>
                  </a:cubicBezTo>
                  <a:cubicBezTo>
                    <a:pt x="1682750" y="1682750"/>
                    <a:pt x="1681480" y="1684020"/>
                    <a:pt x="1681480" y="1684020"/>
                  </a:cubicBezTo>
                  <a:cubicBezTo>
                    <a:pt x="1681480" y="1684020"/>
                    <a:pt x="1677670" y="1685290"/>
                    <a:pt x="1675130" y="1686560"/>
                  </a:cubicBezTo>
                  <a:cubicBezTo>
                    <a:pt x="1672590" y="1686560"/>
                    <a:pt x="1668780" y="1687830"/>
                    <a:pt x="1668780" y="1687830"/>
                  </a:cubicBezTo>
                  <a:cubicBezTo>
                    <a:pt x="1668780" y="1687830"/>
                    <a:pt x="1663700" y="1689100"/>
                    <a:pt x="1661160" y="1689100"/>
                  </a:cubicBezTo>
                  <a:cubicBezTo>
                    <a:pt x="1658620" y="1689100"/>
                    <a:pt x="1654810" y="1690370"/>
                    <a:pt x="1654810" y="1690370"/>
                  </a:cubicBezTo>
                  <a:cubicBezTo>
                    <a:pt x="1653540" y="1690370"/>
                    <a:pt x="1446530" y="1700530"/>
                    <a:pt x="1431290" y="1708150"/>
                  </a:cubicBezTo>
                  <a:cubicBezTo>
                    <a:pt x="1430020" y="1709420"/>
                    <a:pt x="1430020" y="1709420"/>
                    <a:pt x="1428750" y="1710690"/>
                  </a:cubicBezTo>
                  <a:cubicBezTo>
                    <a:pt x="1427480" y="1713230"/>
                    <a:pt x="1424940" y="1717040"/>
                    <a:pt x="1424940" y="1717040"/>
                  </a:cubicBezTo>
                  <a:cubicBezTo>
                    <a:pt x="1423670" y="1717040"/>
                    <a:pt x="1419860" y="1719580"/>
                    <a:pt x="1418590" y="1720850"/>
                  </a:cubicBezTo>
                  <a:cubicBezTo>
                    <a:pt x="1416050" y="1722120"/>
                    <a:pt x="1412240" y="1724660"/>
                    <a:pt x="1412240" y="1724660"/>
                  </a:cubicBezTo>
                  <a:cubicBezTo>
                    <a:pt x="1412240" y="1724660"/>
                    <a:pt x="1407160" y="1727200"/>
                    <a:pt x="1404620" y="1727200"/>
                  </a:cubicBezTo>
                  <a:cubicBezTo>
                    <a:pt x="1403350" y="1728470"/>
                    <a:pt x="1398270" y="1729740"/>
                    <a:pt x="1398270" y="1729740"/>
                  </a:cubicBezTo>
                  <a:cubicBezTo>
                    <a:pt x="1398270" y="1729740"/>
                    <a:pt x="1393190" y="1731010"/>
                    <a:pt x="1390650" y="1731010"/>
                  </a:cubicBezTo>
                  <a:cubicBezTo>
                    <a:pt x="1388110" y="1731010"/>
                    <a:pt x="1384300" y="1732280"/>
                    <a:pt x="1383030" y="1732280"/>
                  </a:cubicBezTo>
                  <a:cubicBezTo>
                    <a:pt x="1383030" y="1732280"/>
                    <a:pt x="1282700" y="1731010"/>
                    <a:pt x="1258570" y="1731010"/>
                  </a:cubicBezTo>
                  <a:cubicBezTo>
                    <a:pt x="1248410" y="1731010"/>
                    <a:pt x="1243330" y="1725930"/>
                    <a:pt x="1236980" y="1731010"/>
                  </a:cubicBezTo>
                  <a:cubicBezTo>
                    <a:pt x="1223010" y="1741170"/>
                    <a:pt x="1216660" y="1790700"/>
                    <a:pt x="1198880" y="1826260"/>
                  </a:cubicBezTo>
                  <a:cubicBezTo>
                    <a:pt x="1176020" y="1874520"/>
                    <a:pt x="1140460" y="1981200"/>
                    <a:pt x="1102360" y="1991360"/>
                  </a:cubicBezTo>
                  <a:cubicBezTo>
                    <a:pt x="1073150" y="1998980"/>
                    <a:pt x="1022350" y="1965960"/>
                    <a:pt x="1005840" y="1934210"/>
                  </a:cubicBezTo>
                  <a:cubicBezTo>
                    <a:pt x="984250" y="1889760"/>
                    <a:pt x="1043940" y="1748790"/>
                    <a:pt x="1027430" y="1729740"/>
                  </a:cubicBezTo>
                  <a:cubicBezTo>
                    <a:pt x="1021080" y="1723390"/>
                    <a:pt x="1010920" y="1731010"/>
                    <a:pt x="996950" y="1729740"/>
                  </a:cubicBezTo>
                  <a:cubicBezTo>
                    <a:pt x="962660" y="1728470"/>
                    <a:pt x="855980" y="1710690"/>
                    <a:pt x="815340" y="1711960"/>
                  </a:cubicBezTo>
                  <a:cubicBezTo>
                    <a:pt x="795020" y="1711960"/>
                    <a:pt x="770890" y="1717040"/>
                    <a:pt x="769620" y="1717040"/>
                  </a:cubicBezTo>
                  <a:cubicBezTo>
                    <a:pt x="769620" y="1717040"/>
                    <a:pt x="764540" y="1717040"/>
                    <a:pt x="763270" y="1715770"/>
                  </a:cubicBezTo>
                  <a:cubicBezTo>
                    <a:pt x="760730" y="1715770"/>
                    <a:pt x="755650" y="1715770"/>
                    <a:pt x="755650" y="1715770"/>
                  </a:cubicBezTo>
                  <a:cubicBezTo>
                    <a:pt x="755650" y="1715770"/>
                    <a:pt x="750570" y="1713230"/>
                    <a:pt x="749300" y="1713230"/>
                  </a:cubicBezTo>
                  <a:cubicBezTo>
                    <a:pt x="746760" y="1711960"/>
                    <a:pt x="741680" y="1710690"/>
                    <a:pt x="741680" y="1710690"/>
                  </a:cubicBezTo>
                  <a:cubicBezTo>
                    <a:pt x="741680" y="1710690"/>
                    <a:pt x="737870" y="1708150"/>
                    <a:pt x="736600" y="1705610"/>
                  </a:cubicBezTo>
                  <a:cubicBezTo>
                    <a:pt x="734060" y="1704340"/>
                    <a:pt x="730250" y="1701800"/>
                    <a:pt x="730250" y="1701800"/>
                  </a:cubicBezTo>
                  <a:cubicBezTo>
                    <a:pt x="730250" y="1701800"/>
                    <a:pt x="727710" y="1697990"/>
                    <a:pt x="725170" y="1696720"/>
                  </a:cubicBezTo>
                  <a:cubicBezTo>
                    <a:pt x="723900" y="1695450"/>
                    <a:pt x="721360" y="1691640"/>
                    <a:pt x="721360" y="1691640"/>
                  </a:cubicBezTo>
                  <a:cubicBezTo>
                    <a:pt x="720090" y="1691640"/>
                    <a:pt x="718820" y="1686560"/>
                    <a:pt x="717550" y="1685290"/>
                  </a:cubicBezTo>
                  <a:cubicBezTo>
                    <a:pt x="716280" y="1682750"/>
                    <a:pt x="713740" y="1678940"/>
                    <a:pt x="713740" y="1678940"/>
                  </a:cubicBezTo>
                  <a:cubicBezTo>
                    <a:pt x="713740" y="1678940"/>
                    <a:pt x="712470" y="1673860"/>
                    <a:pt x="712470" y="1671320"/>
                  </a:cubicBezTo>
                  <a:cubicBezTo>
                    <a:pt x="711200" y="1668780"/>
                    <a:pt x="711200" y="1664970"/>
                    <a:pt x="711200" y="1664970"/>
                  </a:cubicBezTo>
                  <a:cubicBezTo>
                    <a:pt x="711200" y="1664970"/>
                    <a:pt x="711200" y="1659890"/>
                    <a:pt x="711200" y="1657350"/>
                  </a:cubicBezTo>
                  <a:cubicBezTo>
                    <a:pt x="711200" y="1654810"/>
                    <a:pt x="711200" y="1649730"/>
                    <a:pt x="711200" y="1649730"/>
                  </a:cubicBezTo>
                  <a:cubicBezTo>
                    <a:pt x="711200" y="1649730"/>
                    <a:pt x="712470" y="1647190"/>
                    <a:pt x="711200" y="1645920"/>
                  </a:cubicBezTo>
                  <a:cubicBezTo>
                    <a:pt x="704850" y="1638300"/>
                    <a:pt x="584200" y="1645920"/>
                    <a:pt x="519430" y="1645920"/>
                  </a:cubicBezTo>
                  <a:cubicBezTo>
                    <a:pt x="450850" y="1645920"/>
                    <a:pt x="330200" y="1645920"/>
                    <a:pt x="308610" y="1644650"/>
                  </a:cubicBezTo>
                  <a:cubicBezTo>
                    <a:pt x="304800" y="1644650"/>
                    <a:pt x="303530" y="1644650"/>
                    <a:pt x="300990" y="1644650"/>
                  </a:cubicBezTo>
                  <a:cubicBezTo>
                    <a:pt x="299720" y="1643380"/>
                    <a:pt x="294640" y="1643380"/>
                    <a:pt x="294640" y="1643380"/>
                  </a:cubicBezTo>
                  <a:cubicBezTo>
                    <a:pt x="294640" y="1643380"/>
                    <a:pt x="289560" y="1642110"/>
                    <a:pt x="288290" y="1640840"/>
                  </a:cubicBezTo>
                  <a:cubicBezTo>
                    <a:pt x="285750" y="1639570"/>
                    <a:pt x="281940" y="1638300"/>
                    <a:pt x="281940" y="1638300"/>
                  </a:cubicBezTo>
                  <a:cubicBezTo>
                    <a:pt x="281940" y="1638300"/>
                    <a:pt x="278130" y="1635760"/>
                    <a:pt x="275590" y="1634490"/>
                  </a:cubicBezTo>
                  <a:cubicBezTo>
                    <a:pt x="274320" y="1633220"/>
                    <a:pt x="270510" y="1630680"/>
                    <a:pt x="269240" y="1630680"/>
                  </a:cubicBezTo>
                  <a:cubicBezTo>
                    <a:pt x="269240" y="1630680"/>
                    <a:pt x="266700" y="1626870"/>
                    <a:pt x="265430" y="1625600"/>
                  </a:cubicBezTo>
                  <a:cubicBezTo>
                    <a:pt x="264160" y="1623060"/>
                    <a:pt x="260350" y="1620520"/>
                    <a:pt x="260350" y="1620520"/>
                  </a:cubicBezTo>
                  <a:cubicBezTo>
                    <a:pt x="260350" y="1619250"/>
                    <a:pt x="257810" y="1615440"/>
                    <a:pt x="257810" y="1614170"/>
                  </a:cubicBezTo>
                  <a:cubicBezTo>
                    <a:pt x="256540" y="1611630"/>
                    <a:pt x="254000" y="1607820"/>
                    <a:pt x="254000" y="1607820"/>
                  </a:cubicBezTo>
                  <a:cubicBezTo>
                    <a:pt x="254000" y="1607820"/>
                    <a:pt x="252730" y="1602740"/>
                    <a:pt x="252730" y="1600200"/>
                  </a:cubicBezTo>
                  <a:cubicBezTo>
                    <a:pt x="251460" y="1598930"/>
                    <a:pt x="250190" y="1593850"/>
                    <a:pt x="250190" y="1593850"/>
                  </a:cubicBezTo>
                  <a:cubicBezTo>
                    <a:pt x="250190" y="1593850"/>
                    <a:pt x="250190" y="1588770"/>
                    <a:pt x="250190" y="1587500"/>
                  </a:cubicBezTo>
                  <a:cubicBezTo>
                    <a:pt x="250190" y="1584960"/>
                    <a:pt x="250190" y="1579880"/>
                    <a:pt x="250190" y="1579880"/>
                  </a:cubicBezTo>
                  <a:cubicBezTo>
                    <a:pt x="250190" y="1579880"/>
                    <a:pt x="251460" y="1574800"/>
                    <a:pt x="252730" y="1573530"/>
                  </a:cubicBezTo>
                  <a:cubicBezTo>
                    <a:pt x="252730" y="1570990"/>
                    <a:pt x="254000" y="1565910"/>
                    <a:pt x="254000" y="1565910"/>
                  </a:cubicBezTo>
                  <a:cubicBezTo>
                    <a:pt x="254000" y="1565910"/>
                    <a:pt x="256540" y="1562100"/>
                    <a:pt x="257810" y="1559560"/>
                  </a:cubicBezTo>
                  <a:cubicBezTo>
                    <a:pt x="257810" y="1558290"/>
                    <a:pt x="260350" y="1554480"/>
                    <a:pt x="260350" y="1553210"/>
                  </a:cubicBezTo>
                  <a:cubicBezTo>
                    <a:pt x="260350" y="1553210"/>
                    <a:pt x="264160" y="1550670"/>
                    <a:pt x="265430" y="1548130"/>
                  </a:cubicBezTo>
                  <a:cubicBezTo>
                    <a:pt x="266700" y="1546860"/>
                    <a:pt x="269240" y="1543050"/>
                    <a:pt x="270510" y="1543050"/>
                  </a:cubicBezTo>
                  <a:cubicBezTo>
                    <a:pt x="270510" y="1543050"/>
                    <a:pt x="274320" y="1540510"/>
                    <a:pt x="275590" y="1539240"/>
                  </a:cubicBezTo>
                  <a:cubicBezTo>
                    <a:pt x="278130" y="1537970"/>
                    <a:pt x="281940" y="1535430"/>
                    <a:pt x="281940" y="1535430"/>
                  </a:cubicBezTo>
                  <a:cubicBezTo>
                    <a:pt x="281940" y="1535430"/>
                    <a:pt x="285750" y="1534160"/>
                    <a:pt x="288290" y="1532890"/>
                  </a:cubicBezTo>
                  <a:cubicBezTo>
                    <a:pt x="290830" y="1531620"/>
                    <a:pt x="294640" y="1530350"/>
                    <a:pt x="294640" y="1530350"/>
                  </a:cubicBezTo>
                  <a:cubicBezTo>
                    <a:pt x="294640" y="1530350"/>
                    <a:pt x="299720" y="1530350"/>
                    <a:pt x="300990" y="1529080"/>
                  </a:cubicBezTo>
                  <a:cubicBezTo>
                    <a:pt x="303530" y="1529080"/>
                    <a:pt x="308610" y="1529080"/>
                    <a:pt x="308610" y="1529080"/>
                  </a:cubicBezTo>
                  <a:cubicBezTo>
                    <a:pt x="308610" y="1529080"/>
                    <a:pt x="377190" y="1501140"/>
                    <a:pt x="419100" y="1493520"/>
                  </a:cubicBezTo>
                  <a:cubicBezTo>
                    <a:pt x="471170" y="1482090"/>
                    <a:pt x="591820" y="1484630"/>
                    <a:pt x="598170" y="1474470"/>
                  </a:cubicBezTo>
                  <a:cubicBezTo>
                    <a:pt x="599440" y="1473200"/>
                    <a:pt x="595630" y="1469390"/>
                    <a:pt x="595630" y="1469390"/>
                  </a:cubicBezTo>
                  <a:cubicBezTo>
                    <a:pt x="595630" y="1469390"/>
                    <a:pt x="595630" y="1464310"/>
                    <a:pt x="594360" y="1461770"/>
                  </a:cubicBezTo>
                  <a:cubicBezTo>
                    <a:pt x="594360" y="1459230"/>
                    <a:pt x="594360" y="1455420"/>
                    <a:pt x="594360" y="1455420"/>
                  </a:cubicBezTo>
                  <a:cubicBezTo>
                    <a:pt x="594360" y="1455420"/>
                    <a:pt x="594360" y="1450340"/>
                    <a:pt x="594360" y="1447800"/>
                  </a:cubicBezTo>
                  <a:cubicBezTo>
                    <a:pt x="594360" y="1446530"/>
                    <a:pt x="595630" y="1441450"/>
                    <a:pt x="595630" y="1441450"/>
                  </a:cubicBezTo>
                  <a:cubicBezTo>
                    <a:pt x="595630" y="1441450"/>
                    <a:pt x="596900" y="1437640"/>
                    <a:pt x="598170" y="1435100"/>
                  </a:cubicBezTo>
                  <a:cubicBezTo>
                    <a:pt x="598170" y="1432560"/>
                    <a:pt x="600710" y="1428750"/>
                    <a:pt x="600710" y="1428750"/>
                  </a:cubicBezTo>
                  <a:cubicBezTo>
                    <a:pt x="600710" y="1428750"/>
                    <a:pt x="605790" y="1414780"/>
                    <a:pt x="604520" y="1413510"/>
                  </a:cubicBezTo>
                  <a:cubicBezTo>
                    <a:pt x="604520" y="1413510"/>
                    <a:pt x="600710" y="1416050"/>
                    <a:pt x="600710" y="1416050"/>
                  </a:cubicBezTo>
                  <a:cubicBezTo>
                    <a:pt x="600710" y="1416050"/>
                    <a:pt x="595630" y="1416050"/>
                    <a:pt x="593090" y="1416050"/>
                  </a:cubicBezTo>
                  <a:cubicBezTo>
                    <a:pt x="590550" y="1417320"/>
                    <a:pt x="586740" y="1417320"/>
                    <a:pt x="586740" y="1417320"/>
                  </a:cubicBezTo>
                  <a:cubicBezTo>
                    <a:pt x="586740" y="1417320"/>
                    <a:pt x="581660" y="1417320"/>
                    <a:pt x="579120" y="1416050"/>
                  </a:cubicBezTo>
                  <a:cubicBezTo>
                    <a:pt x="576580" y="1416050"/>
                    <a:pt x="572770" y="1416050"/>
                    <a:pt x="572770" y="1416050"/>
                  </a:cubicBezTo>
                  <a:cubicBezTo>
                    <a:pt x="572770" y="1416050"/>
                    <a:pt x="567690" y="1413510"/>
                    <a:pt x="565150" y="1413510"/>
                  </a:cubicBezTo>
                  <a:cubicBezTo>
                    <a:pt x="563880" y="1412240"/>
                    <a:pt x="558800" y="1410970"/>
                    <a:pt x="558800" y="1410970"/>
                  </a:cubicBezTo>
                  <a:cubicBezTo>
                    <a:pt x="558800" y="1409700"/>
                    <a:pt x="558800" y="1410970"/>
                    <a:pt x="558800" y="1409700"/>
                  </a:cubicBezTo>
                  <a:cubicBezTo>
                    <a:pt x="558800" y="1409700"/>
                    <a:pt x="554990" y="1407160"/>
                    <a:pt x="553720" y="1405890"/>
                  </a:cubicBezTo>
                  <a:cubicBezTo>
                    <a:pt x="551180" y="1404620"/>
                    <a:pt x="547370" y="1402080"/>
                    <a:pt x="547370" y="1402080"/>
                  </a:cubicBezTo>
                  <a:cubicBezTo>
                    <a:pt x="547370" y="1402080"/>
                    <a:pt x="543560" y="1397000"/>
                    <a:pt x="543560" y="1397000"/>
                  </a:cubicBezTo>
                  <a:cubicBezTo>
                    <a:pt x="543560" y="1397000"/>
                    <a:pt x="543560" y="1397000"/>
                    <a:pt x="542290" y="1397000"/>
                  </a:cubicBezTo>
                  <a:cubicBezTo>
                    <a:pt x="542290" y="1397000"/>
                    <a:pt x="541020" y="1398270"/>
                    <a:pt x="539750" y="1399540"/>
                  </a:cubicBezTo>
                  <a:cubicBezTo>
                    <a:pt x="537210" y="1400810"/>
                    <a:pt x="533400" y="1403350"/>
                    <a:pt x="533400" y="1403350"/>
                  </a:cubicBezTo>
                  <a:cubicBezTo>
                    <a:pt x="533400" y="1403350"/>
                    <a:pt x="528320" y="1404620"/>
                    <a:pt x="525780" y="1405890"/>
                  </a:cubicBezTo>
                  <a:cubicBezTo>
                    <a:pt x="524510" y="1407160"/>
                    <a:pt x="519430" y="1408430"/>
                    <a:pt x="519430" y="1408430"/>
                  </a:cubicBezTo>
                  <a:cubicBezTo>
                    <a:pt x="519430" y="1408430"/>
                    <a:pt x="514350" y="1409700"/>
                    <a:pt x="511810" y="1409700"/>
                  </a:cubicBezTo>
                  <a:cubicBezTo>
                    <a:pt x="509270" y="1409700"/>
                    <a:pt x="504190" y="1410970"/>
                    <a:pt x="504190" y="1410970"/>
                  </a:cubicBezTo>
                  <a:cubicBezTo>
                    <a:pt x="504190" y="1410970"/>
                    <a:pt x="500380" y="1409700"/>
                    <a:pt x="497840" y="1409700"/>
                  </a:cubicBezTo>
                  <a:cubicBezTo>
                    <a:pt x="495300" y="1409700"/>
                    <a:pt x="490220" y="1408430"/>
                    <a:pt x="490220" y="1408430"/>
                  </a:cubicBezTo>
                  <a:cubicBezTo>
                    <a:pt x="490220" y="1408430"/>
                    <a:pt x="485140" y="1407160"/>
                    <a:pt x="483870" y="1405890"/>
                  </a:cubicBezTo>
                  <a:cubicBezTo>
                    <a:pt x="481330" y="1404620"/>
                    <a:pt x="476250" y="1403350"/>
                    <a:pt x="476250" y="1403350"/>
                  </a:cubicBezTo>
                  <a:cubicBezTo>
                    <a:pt x="476250" y="1403350"/>
                    <a:pt x="472440" y="1400810"/>
                    <a:pt x="469900" y="1399540"/>
                  </a:cubicBezTo>
                  <a:cubicBezTo>
                    <a:pt x="468630" y="1398270"/>
                    <a:pt x="464820" y="1394460"/>
                    <a:pt x="464820" y="1394460"/>
                  </a:cubicBezTo>
                  <a:cubicBezTo>
                    <a:pt x="464820" y="1394460"/>
                    <a:pt x="461010" y="1390650"/>
                    <a:pt x="459740" y="1389380"/>
                  </a:cubicBezTo>
                  <a:cubicBezTo>
                    <a:pt x="458470" y="1388110"/>
                    <a:pt x="454660" y="1384300"/>
                    <a:pt x="454660" y="1384300"/>
                  </a:cubicBezTo>
                  <a:cubicBezTo>
                    <a:pt x="454660" y="1384300"/>
                    <a:pt x="452120" y="1379220"/>
                    <a:pt x="450850" y="1376680"/>
                  </a:cubicBezTo>
                  <a:cubicBezTo>
                    <a:pt x="449580" y="1375410"/>
                    <a:pt x="448310" y="1370330"/>
                    <a:pt x="448310" y="1370330"/>
                  </a:cubicBezTo>
                  <a:cubicBezTo>
                    <a:pt x="448310" y="1370330"/>
                    <a:pt x="447040" y="1366520"/>
                    <a:pt x="445770" y="1363980"/>
                  </a:cubicBezTo>
                  <a:cubicBezTo>
                    <a:pt x="445770" y="1361440"/>
                    <a:pt x="444500" y="1356360"/>
                    <a:pt x="444500" y="1356360"/>
                  </a:cubicBezTo>
                  <a:cubicBezTo>
                    <a:pt x="444500" y="1356360"/>
                    <a:pt x="444500" y="1351280"/>
                    <a:pt x="444500" y="1348740"/>
                  </a:cubicBezTo>
                  <a:cubicBezTo>
                    <a:pt x="444500" y="1346200"/>
                    <a:pt x="444500" y="1342390"/>
                    <a:pt x="444500" y="1342390"/>
                  </a:cubicBezTo>
                  <a:cubicBezTo>
                    <a:pt x="444500" y="1341120"/>
                    <a:pt x="445770" y="1337310"/>
                    <a:pt x="445770" y="1334770"/>
                  </a:cubicBezTo>
                  <a:cubicBezTo>
                    <a:pt x="447040" y="1332230"/>
                    <a:pt x="448310" y="1327150"/>
                    <a:pt x="448310" y="1327150"/>
                  </a:cubicBezTo>
                  <a:cubicBezTo>
                    <a:pt x="448310" y="1327150"/>
                    <a:pt x="436880" y="1209040"/>
                    <a:pt x="436880" y="1162050"/>
                  </a:cubicBezTo>
                  <a:cubicBezTo>
                    <a:pt x="438150" y="1129030"/>
                    <a:pt x="455930" y="1089660"/>
                    <a:pt x="445770" y="1076960"/>
                  </a:cubicBezTo>
                  <a:cubicBezTo>
                    <a:pt x="439420" y="1069340"/>
                    <a:pt x="424180" y="1074420"/>
                    <a:pt x="408940" y="1071880"/>
                  </a:cubicBezTo>
                  <a:cubicBezTo>
                    <a:pt x="382270" y="1066800"/>
                    <a:pt x="294640" y="1050290"/>
                    <a:pt x="294640" y="1050290"/>
                  </a:cubicBezTo>
                  <a:cubicBezTo>
                    <a:pt x="294640" y="1050290"/>
                    <a:pt x="289560" y="1050290"/>
                    <a:pt x="287020" y="1050290"/>
                  </a:cubicBezTo>
                  <a:cubicBezTo>
                    <a:pt x="284480" y="1049020"/>
                    <a:pt x="279400" y="1049020"/>
                    <a:pt x="279400" y="1049020"/>
                  </a:cubicBezTo>
                  <a:cubicBezTo>
                    <a:pt x="279400" y="1049020"/>
                    <a:pt x="275590" y="1047750"/>
                    <a:pt x="273050" y="1046480"/>
                  </a:cubicBezTo>
                  <a:cubicBezTo>
                    <a:pt x="270510" y="1046480"/>
                    <a:pt x="266700" y="1043940"/>
                    <a:pt x="265430" y="1043940"/>
                  </a:cubicBezTo>
                  <a:cubicBezTo>
                    <a:pt x="265430" y="1043940"/>
                    <a:pt x="261620" y="1041400"/>
                    <a:pt x="260350" y="1040130"/>
                  </a:cubicBezTo>
                  <a:cubicBezTo>
                    <a:pt x="257810" y="1038860"/>
                    <a:pt x="254000" y="1036320"/>
                    <a:pt x="254000" y="1036320"/>
                  </a:cubicBezTo>
                  <a:cubicBezTo>
                    <a:pt x="254000" y="1036320"/>
                    <a:pt x="250190" y="1032510"/>
                    <a:pt x="248920" y="1031240"/>
                  </a:cubicBezTo>
                  <a:cubicBezTo>
                    <a:pt x="246380" y="1028700"/>
                    <a:pt x="243840" y="1026160"/>
                    <a:pt x="243840" y="1026160"/>
                  </a:cubicBezTo>
                  <a:cubicBezTo>
                    <a:pt x="243840" y="1026160"/>
                    <a:pt x="241300" y="1021080"/>
                    <a:pt x="240030" y="1019810"/>
                  </a:cubicBezTo>
                  <a:cubicBezTo>
                    <a:pt x="238760" y="1017270"/>
                    <a:pt x="236220" y="1013460"/>
                    <a:pt x="236220" y="1013460"/>
                  </a:cubicBezTo>
                  <a:cubicBezTo>
                    <a:pt x="236220" y="1012190"/>
                    <a:pt x="234950" y="1008380"/>
                    <a:pt x="234950" y="1005840"/>
                  </a:cubicBezTo>
                  <a:cubicBezTo>
                    <a:pt x="233680" y="1003300"/>
                    <a:pt x="232410" y="998220"/>
                    <a:pt x="232410" y="998220"/>
                  </a:cubicBezTo>
                  <a:cubicBezTo>
                    <a:pt x="232410" y="998220"/>
                    <a:pt x="232410" y="994410"/>
                    <a:pt x="232410" y="991870"/>
                  </a:cubicBezTo>
                  <a:cubicBezTo>
                    <a:pt x="232410" y="989330"/>
                    <a:pt x="232410" y="984250"/>
                    <a:pt x="232410" y="984250"/>
                  </a:cubicBezTo>
                  <a:cubicBezTo>
                    <a:pt x="232410" y="984250"/>
                    <a:pt x="233680" y="979170"/>
                    <a:pt x="233680" y="976630"/>
                  </a:cubicBezTo>
                  <a:cubicBezTo>
                    <a:pt x="233680" y="974090"/>
                    <a:pt x="234950" y="970280"/>
                    <a:pt x="234950" y="970280"/>
                  </a:cubicBezTo>
                  <a:cubicBezTo>
                    <a:pt x="234950" y="970280"/>
                    <a:pt x="237490" y="965200"/>
                    <a:pt x="238760" y="962660"/>
                  </a:cubicBezTo>
                  <a:cubicBezTo>
                    <a:pt x="240030" y="961390"/>
                    <a:pt x="241300" y="956310"/>
                    <a:pt x="241300" y="956310"/>
                  </a:cubicBezTo>
                  <a:cubicBezTo>
                    <a:pt x="241300" y="956310"/>
                    <a:pt x="245110" y="952500"/>
                    <a:pt x="246380" y="951230"/>
                  </a:cubicBezTo>
                  <a:cubicBezTo>
                    <a:pt x="247650" y="948690"/>
                    <a:pt x="251460" y="944880"/>
                    <a:pt x="251460" y="944880"/>
                  </a:cubicBezTo>
                  <a:cubicBezTo>
                    <a:pt x="251460" y="944880"/>
                    <a:pt x="255270" y="942340"/>
                    <a:pt x="256540" y="941070"/>
                  </a:cubicBezTo>
                  <a:cubicBezTo>
                    <a:pt x="259080" y="939800"/>
                    <a:pt x="262890" y="937260"/>
                    <a:pt x="262890" y="937260"/>
                  </a:cubicBezTo>
                  <a:cubicBezTo>
                    <a:pt x="262890" y="935990"/>
                    <a:pt x="267970" y="934720"/>
                    <a:pt x="269240" y="933450"/>
                  </a:cubicBezTo>
                  <a:cubicBezTo>
                    <a:pt x="271780" y="933450"/>
                    <a:pt x="276860" y="930910"/>
                    <a:pt x="276860" y="930910"/>
                  </a:cubicBezTo>
                  <a:cubicBezTo>
                    <a:pt x="276860" y="930910"/>
                    <a:pt x="280670" y="930910"/>
                    <a:pt x="283210" y="929640"/>
                  </a:cubicBezTo>
                  <a:cubicBezTo>
                    <a:pt x="285750" y="929640"/>
                    <a:pt x="287020" y="929640"/>
                    <a:pt x="290830" y="928370"/>
                  </a:cubicBezTo>
                  <a:cubicBezTo>
                    <a:pt x="302260" y="927100"/>
                    <a:pt x="340360" y="923290"/>
                    <a:pt x="367030" y="922020"/>
                  </a:cubicBezTo>
                  <a:cubicBezTo>
                    <a:pt x="396240" y="920750"/>
                    <a:pt x="444500" y="934720"/>
                    <a:pt x="461010" y="919480"/>
                  </a:cubicBezTo>
                  <a:cubicBezTo>
                    <a:pt x="476250" y="904240"/>
                    <a:pt x="464820" y="871220"/>
                    <a:pt x="468630" y="839470"/>
                  </a:cubicBezTo>
                  <a:cubicBezTo>
                    <a:pt x="474980" y="786130"/>
                    <a:pt x="513080" y="650240"/>
                    <a:pt x="496570" y="635000"/>
                  </a:cubicBezTo>
                  <a:cubicBezTo>
                    <a:pt x="488950" y="629920"/>
                    <a:pt x="474980" y="641350"/>
                    <a:pt x="462280" y="645160"/>
                  </a:cubicBezTo>
                  <a:cubicBezTo>
                    <a:pt x="445770" y="650240"/>
                    <a:pt x="424180" y="654050"/>
                    <a:pt x="407670" y="668020"/>
                  </a:cubicBezTo>
                  <a:cubicBezTo>
                    <a:pt x="382270" y="687070"/>
                    <a:pt x="365760" y="726440"/>
                    <a:pt x="337820" y="763270"/>
                  </a:cubicBezTo>
                  <a:cubicBezTo>
                    <a:pt x="294640" y="819150"/>
                    <a:pt x="190500" y="947420"/>
                    <a:pt x="175260" y="965200"/>
                  </a:cubicBezTo>
                  <a:cubicBezTo>
                    <a:pt x="172720" y="969010"/>
                    <a:pt x="171450" y="969010"/>
                    <a:pt x="170180" y="970280"/>
                  </a:cubicBezTo>
                  <a:cubicBezTo>
                    <a:pt x="168910" y="972820"/>
                    <a:pt x="165100" y="975360"/>
                    <a:pt x="165100" y="975360"/>
                  </a:cubicBezTo>
                  <a:cubicBezTo>
                    <a:pt x="165100" y="975360"/>
                    <a:pt x="161290" y="977900"/>
                    <a:pt x="160020" y="979170"/>
                  </a:cubicBezTo>
                  <a:cubicBezTo>
                    <a:pt x="157480" y="980440"/>
                    <a:pt x="153670" y="982980"/>
                    <a:pt x="153670" y="982980"/>
                  </a:cubicBezTo>
                  <a:cubicBezTo>
                    <a:pt x="153670" y="982980"/>
                    <a:pt x="148590" y="985520"/>
                    <a:pt x="147320" y="985520"/>
                  </a:cubicBezTo>
                  <a:cubicBezTo>
                    <a:pt x="144780" y="986790"/>
                    <a:pt x="140970" y="988060"/>
                    <a:pt x="139700" y="988060"/>
                  </a:cubicBezTo>
                  <a:cubicBezTo>
                    <a:pt x="139700" y="988060"/>
                    <a:pt x="135890" y="988060"/>
                    <a:pt x="133350" y="989330"/>
                  </a:cubicBezTo>
                  <a:cubicBezTo>
                    <a:pt x="130810" y="989330"/>
                    <a:pt x="127000" y="989330"/>
                    <a:pt x="125730" y="989330"/>
                  </a:cubicBezTo>
                  <a:cubicBezTo>
                    <a:pt x="125730" y="989330"/>
                    <a:pt x="121920" y="989330"/>
                    <a:pt x="119380" y="988060"/>
                  </a:cubicBezTo>
                  <a:cubicBezTo>
                    <a:pt x="116840" y="988060"/>
                    <a:pt x="113030" y="986790"/>
                    <a:pt x="111760" y="986790"/>
                  </a:cubicBezTo>
                  <a:cubicBezTo>
                    <a:pt x="111760" y="986790"/>
                    <a:pt x="107950" y="985520"/>
                    <a:pt x="105410" y="984250"/>
                  </a:cubicBezTo>
                  <a:cubicBezTo>
                    <a:pt x="104140" y="984250"/>
                    <a:pt x="99060" y="981710"/>
                    <a:pt x="99060" y="981710"/>
                  </a:cubicBezTo>
                  <a:cubicBezTo>
                    <a:pt x="99060" y="981710"/>
                    <a:pt x="95250" y="979170"/>
                    <a:pt x="93980" y="977900"/>
                  </a:cubicBezTo>
                  <a:cubicBezTo>
                    <a:pt x="91440" y="976630"/>
                    <a:pt x="87630" y="974090"/>
                    <a:pt x="87630" y="974090"/>
                  </a:cubicBezTo>
                  <a:cubicBezTo>
                    <a:pt x="87630" y="974090"/>
                    <a:pt x="85090" y="970280"/>
                    <a:pt x="83820" y="967740"/>
                  </a:cubicBezTo>
                  <a:cubicBezTo>
                    <a:pt x="82550" y="966470"/>
                    <a:pt x="78740" y="962660"/>
                    <a:pt x="78740" y="962660"/>
                  </a:cubicBezTo>
                  <a:cubicBezTo>
                    <a:pt x="78740" y="962660"/>
                    <a:pt x="77470" y="958850"/>
                    <a:pt x="76200" y="956310"/>
                  </a:cubicBezTo>
                  <a:cubicBezTo>
                    <a:pt x="74930" y="955040"/>
                    <a:pt x="72390" y="949960"/>
                    <a:pt x="72390" y="949960"/>
                  </a:cubicBezTo>
                  <a:cubicBezTo>
                    <a:pt x="72390" y="949960"/>
                    <a:pt x="72390" y="946150"/>
                    <a:pt x="71120" y="943610"/>
                  </a:cubicBezTo>
                  <a:cubicBezTo>
                    <a:pt x="71120" y="941070"/>
                    <a:pt x="69850" y="935990"/>
                    <a:pt x="69850" y="935990"/>
                  </a:cubicBezTo>
                  <a:cubicBezTo>
                    <a:pt x="69850" y="935990"/>
                    <a:pt x="69850" y="932180"/>
                    <a:pt x="69850" y="929640"/>
                  </a:cubicBezTo>
                  <a:cubicBezTo>
                    <a:pt x="69850" y="927100"/>
                    <a:pt x="69850" y="922020"/>
                    <a:pt x="69850" y="922020"/>
                  </a:cubicBezTo>
                  <a:cubicBezTo>
                    <a:pt x="69850" y="922020"/>
                    <a:pt x="71120" y="918210"/>
                    <a:pt x="72390" y="915670"/>
                  </a:cubicBezTo>
                  <a:cubicBezTo>
                    <a:pt x="72390" y="913130"/>
                    <a:pt x="73660" y="909320"/>
                    <a:pt x="73660" y="909320"/>
                  </a:cubicBezTo>
                  <a:cubicBezTo>
                    <a:pt x="73660" y="909320"/>
                    <a:pt x="76200" y="904240"/>
                    <a:pt x="77470" y="902970"/>
                  </a:cubicBezTo>
                  <a:cubicBezTo>
                    <a:pt x="78740" y="900430"/>
                    <a:pt x="81280" y="896620"/>
                    <a:pt x="81280" y="896620"/>
                  </a:cubicBezTo>
                  <a:cubicBezTo>
                    <a:pt x="81280" y="896620"/>
                    <a:pt x="57150" y="789940"/>
                    <a:pt x="38100" y="767080"/>
                  </a:cubicBezTo>
                  <a:cubicBezTo>
                    <a:pt x="27940" y="754380"/>
                    <a:pt x="11430" y="758190"/>
                    <a:pt x="5080" y="745490"/>
                  </a:cubicBezTo>
                  <a:cubicBezTo>
                    <a:pt x="-5080" y="727710"/>
                    <a:pt x="6350" y="674370"/>
                    <a:pt x="2540" y="659130"/>
                  </a:cubicBezTo>
                  <a:cubicBezTo>
                    <a:pt x="2540" y="654050"/>
                    <a:pt x="0" y="647700"/>
                    <a:pt x="0" y="647700"/>
                  </a:cubicBezTo>
                  <a:moveTo>
                    <a:pt x="115570" y="825500"/>
                  </a:moveTo>
                  <a:cubicBezTo>
                    <a:pt x="133350" y="844550"/>
                    <a:pt x="195580" y="764540"/>
                    <a:pt x="190500" y="758190"/>
                  </a:cubicBezTo>
                  <a:cubicBezTo>
                    <a:pt x="186690" y="753110"/>
                    <a:pt x="125730" y="777240"/>
                    <a:pt x="115570" y="792480"/>
                  </a:cubicBezTo>
                  <a:cubicBezTo>
                    <a:pt x="109220" y="801370"/>
                    <a:pt x="115570" y="825500"/>
                    <a:pt x="115570" y="825500"/>
                  </a:cubicBezTo>
                  <a:moveTo>
                    <a:pt x="118110" y="678180"/>
                  </a:moveTo>
                  <a:cubicBezTo>
                    <a:pt x="229870" y="601980"/>
                    <a:pt x="320040" y="579120"/>
                    <a:pt x="318770" y="572770"/>
                  </a:cubicBezTo>
                  <a:cubicBezTo>
                    <a:pt x="318770" y="568960"/>
                    <a:pt x="293370" y="572770"/>
                    <a:pt x="280670" y="570230"/>
                  </a:cubicBezTo>
                  <a:cubicBezTo>
                    <a:pt x="264160" y="567690"/>
                    <a:pt x="243840" y="556260"/>
                    <a:pt x="228600" y="554990"/>
                  </a:cubicBezTo>
                  <a:cubicBezTo>
                    <a:pt x="214630" y="554990"/>
                    <a:pt x="199390" y="562610"/>
                    <a:pt x="189230" y="563880"/>
                  </a:cubicBezTo>
                  <a:cubicBezTo>
                    <a:pt x="182880" y="563880"/>
                    <a:pt x="179070" y="565150"/>
                    <a:pt x="173990" y="565150"/>
                  </a:cubicBezTo>
                  <a:cubicBezTo>
                    <a:pt x="168910" y="565150"/>
                    <a:pt x="163830" y="563880"/>
                    <a:pt x="158750" y="562610"/>
                  </a:cubicBezTo>
                  <a:cubicBezTo>
                    <a:pt x="153670" y="561340"/>
                    <a:pt x="148590" y="558800"/>
                    <a:pt x="144780" y="556260"/>
                  </a:cubicBezTo>
                  <a:cubicBezTo>
                    <a:pt x="139700" y="553720"/>
                    <a:pt x="134620" y="549910"/>
                    <a:pt x="132080" y="547370"/>
                  </a:cubicBezTo>
                  <a:cubicBezTo>
                    <a:pt x="130810" y="546100"/>
                    <a:pt x="128270" y="542290"/>
                    <a:pt x="128270" y="542290"/>
                  </a:cubicBezTo>
                  <a:cubicBezTo>
                    <a:pt x="128270" y="546100"/>
                    <a:pt x="120650" y="619760"/>
                    <a:pt x="119380" y="643890"/>
                  </a:cubicBezTo>
                  <a:cubicBezTo>
                    <a:pt x="118110" y="659130"/>
                    <a:pt x="118110" y="678180"/>
                    <a:pt x="118110" y="678180"/>
                  </a:cubicBezTo>
                  <a:moveTo>
                    <a:pt x="140970" y="449580"/>
                  </a:moveTo>
                  <a:cubicBezTo>
                    <a:pt x="152400" y="443230"/>
                    <a:pt x="158750" y="441960"/>
                    <a:pt x="161290" y="440690"/>
                  </a:cubicBezTo>
                  <a:cubicBezTo>
                    <a:pt x="162560" y="439420"/>
                    <a:pt x="162560" y="438150"/>
                    <a:pt x="162560" y="438150"/>
                  </a:cubicBezTo>
                  <a:cubicBezTo>
                    <a:pt x="163830" y="438150"/>
                    <a:pt x="167640" y="435610"/>
                    <a:pt x="168910" y="434340"/>
                  </a:cubicBezTo>
                  <a:cubicBezTo>
                    <a:pt x="171450" y="433070"/>
                    <a:pt x="175260" y="433070"/>
                    <a:pt x="175260" y="431800"/>
                  </a:cubicBezTo>
                  <a:cubicBezTo>
                    <a:pt x="175260" y="429260"/>
                    <a:pt x="171450" y="426720"/>
                    <a:pt x="168910" y="425450"/>
                  </a:cubicBezTo>
                  <a:cubicBezTo>
                    <a:pt x="167640" y="422910"/>
                    <a:pt x="163830" y="419100"/>
                    <a:pt x="163830" y="419100"/>
                  </a:cubicBezTo>
                  <a:cubicBezTo>
                    <a:pt x="163830" y="419100"/>
                    <a:pt x="160020" y="414020"/>
                    <a:pt x="158750" y="411480"/>
                  </a:cubicBezTo>
                  <a:cubicBezTo>
                    <a:pt x="157480" y="408940"/>
                    <a:pt x="154940" y="403860"/>
                    <a:pt x="154940" y="403860"/>
                  </a:cubicBezTo>
                  <a:cubicBezTo>
                    <a:pt x="154940" y="403860"/>
                    <a:pt x="153670" y="397510"/>
                    <a:pt x="152400" y="394970"/>
                  </a:cubicBezTo>
                  <a:cubicBezTo>
                    <a:pt x="151130" y="392430"/>
                    <a:pt x="149860" y="386080"/>
                    <a:pt x="149860" y="386080"/>
                  </a:cubicBezTo>
                  <a:cubicBezTo>
                    <a:pt x="149860" y="386080"/>
                    <a:pt x="149860" y="382270"/>
                    <a:pt x="149860" y="382270"/>
                  </a:cubicBezTo>
                  <a:cubicBezTo>
                    <a:pt x="148590" y="382270"/>
                    <a:pt x="140970" y="449580"/>
                    <a:pt x="140970" y="449580"/>
                  </a:cubicBezTo>
                  <a:moveTo>
                    <a:pt x="577850" y="915670"/>
                  </a:moveTo>
                  <a:cubicBezTo>
                    <a:pt x="582930" y="911860"/>
                    <a:pt x="688340" y="622300"/>
                    <a:pt x="670560" y="595630"/>
                  </a:cubicBezTo>
                  <a:cubicBezTo>
                    <a:pt x="665480" y="588010"/>
                    <a:pt x="650240" y="593090"/>
                    <a:pt x="641350" y="594360"/>
                  </a:cubicBezTo>
                  <a:cubicBezTo>
                    <a:pt x="632460" y="594360"/>
                    <a:pt x="624840" y="593090"/>
                    <a:pt x="617220" y="600710"/>
                  </a:cubicBezTo>
                  <a:cubicBezTo>
                    <a:pt x="595630" y="626110"/>
                    <a:pt x="590550" y="793750"/>
                    <a:pt x="584200" y="850900"/>
                  </a:cubicBezTo>
                  <a:cubicBezTo>
                    <a:pt x="580390" y="878840"/>
                    <a:pt x="577850" y="915670"/>
                    <a:pt x="577850" y="915670"/>
                  </a:cubicBezTo>
                  <a:moveTo>
                    <a:pt x="708660" y="1469390"/>
                  </a:moveTo>
                  <a:cubicBezTo>
                    <a:pt x="845820" y="1466850"/>
                    <a:pt x="828040" y="1470660"/>
                    <a:pt x="822960" y="1464310"/>
                  </a:cubicBezTo>
                  <a:cubicBezTo>
                    <a:pt x="812800" y="1451610"/>
                    <a:pt x="826770" y="1371600"/>
                    <a:pt x="820420" y="1367790"/>
                  </a:cubicBezTo>
                  <a:cubicBezTo>
                    <a:pt x="819150" y="1366520"/>
                    <a:pt x="815340" y="1369060"/>
                    <a:pt x="815340" y="1369060"/>
                  </a:cubicBezTo>
                  <a:cubicBezTo>
                    <a:pt x="815340" y="1369060"/>
                    <a:pt x="810260" y="1370330"/>
                    <a:pt x="807720" y="1370330"/>
                  </a:cubicBezTo>
                  <a:cubicBezTo>
                    <a:pt x="805180" y="1370330"/>
                    <a:pt x="801370" y="1370330"/>
                    <a:pt x="800100" y="1370330"/>
                  </a:cubicBezTo>
                  <a:cubicBezTo>
                    <a:pt x="800100" y="1370330"/>
                    <a:pt x="796290" y="1370330"/>
                    <a:pt x="793750" y="1369060"/>
                  </a:cubicBezTo>
                  <a:cubicBezTo>
                    <a:pt x="791210" y="1369060"/>
                    <a:pt x="786130" y="1367790"/>
                    <a:pt x="786130" y="1367790"/>
                  </a:cubicBezTo>
                  <a:cubicBezTo>
                    <a:pt x="786130" y="1367790"/>
                    <a:pt x="781050" y="1366520"/>
                    <a:pt x="778510" y="1365250"/>
                  </a:cubicBezTo>
                  <a:cubicBezTo>
                    <a:pt x="775970" y="1363980"/>
                    <a:pt x="772160" y="1361440"/>
                    <a:pt x="772160" y="1361440"/>
                  </a:cubicBezTo>
                  <a:cubicBezTo>
                    <a:pt x="772160" y="1361440"/>
                    <a:pt x="765810" y="1357630"/>
                    <a:pt x="765810" y="1357630"/>
                  </a:cubicBezTo>
                  <a:cubicBezTo>
                    <a:pt x="763270" y="1357630"/>
                    <a:pt x="708660" y="1469390"/>
                    <a:pt x="708660" y="1469390"/>
                  </a:cubicBezTo>
                  <a:moveTo>
                    <a:pt x="812800" y="615950"/>
                  </a:moveTo>
                  <a:cubicBezTo>
                    <a:pt x="815340" y="605790"/>
                    <a:pt x="815340" y="605790"/>
                    <a:pt x="814070" y="605790"/>
                  </a:cubicBezTo>
                  <a:cubicBezTo>
                    <a:pt x="812800" y="607060"/>
                    <a:pt x="812800" y="615950"/>
                    <a:pt x="812800" y="615950"/>
                  </a:cubicBezTo>
                  <a:moveTo>
                    <a:pt x="868680" y="1315720"/>
                  </a:moveTo>
                  <a:cubicBezTo>
                    <a:pt x="906780" y="1295400"/>
                    <a:pt x="885190" y="1291590"/>
                    <a:pt x="878840" y="1295400"/>
                  </a:cubicBezTo>
                  <a:cubicBezTo>
                    <a:pt x="872490" y="1297940"/>
                    <a:pt x="868680" y="1315720"/>
                    <a:pt x="868680" y="1315720"/>
                  </a:cubicBezTo>
                  <a:moveTo>
                    <a:pt x="1216660" y="1388110"/>
                  </a:moveTo>
                  <a:cubicBezTo>
                    <a:pt x="1216660" y="1386840"/>
                    <a:pt x="1219200" y="1380490"/>
                    <a:pt x="1219200" y="1380490"/>
                  </a:cubicBezTo>
                  <a:cubicBezTo>
                    <a:pt x="1219200" y="1380490"/>
                    <a:pt x="1223010" y="1363980"/>
                    <a:pt x="1221740" y="1363980"/>
                  </a:cubicBezTo>
                  <a:cubicBezTo>
                    <a:pt x="1221740" y="1363980"/>
                    <a:pt x="1216660" y="1388110"/>
                    <a:pt x="1216660" y="1388110"/>
                  </a:cubicBezTo>
                  <a:moveTo>
                    <a:pt x="1408430" y="1353820"/>
                  </a:moveTo>
                  <a:cubicBezTo>
                    <a:pt x="1412240" y="1352550"/>
                    <a:pt x="1409700" y="1352550"/>
                    <a:pt x="1408430" y="1352550"/>
                  </a:cubicBezTo>
                  <a:cubicBezTo>
                    <a:pt x="1408430" y="1352550"/>
                    <a:pt x="1408430" y="1353820"/>
                    <a:pt x="1408430" y="1353820"/>
                  </a:cubicBezTo>
                  <a:moveTo>
                    <a:pt x="1490980" y="1443990"/>
                  </a:moveTo>
                  <a:cubicBezTo>
                    <a:pt x="1502410" y="1445260"/>
                    <a:pt x="1497330" y="1442720"/>
                    <a:pt x="1497330" y="1442720"/>
                  </a:cubicBezTo>
                  <a:cubicBezTo>
                    <a:pt x="1497330" y="1442720"/>
                    <a:pt x="1497330" y="1442720"/>
                    <a:pt x="1496060" y="1442720"/>
                  </a:cubicBezTo>
                  <a:cubicBezTo>
                    <a:pt x="1496060" y="1442720"/>
                    <a:pt x="1490980" y="1443990"/>
                    <a:pt x="1490980" y="1443990"/>
                  </a:cubicBezTo>
                  <a:moveTo>
                    <a:pt x="1546860" y="1450340"/>
                  </a:moveTo>
                  <a:cubicBezTo>
                    <a:pt x="1573530" y="1454150"/>
                    <a:pt x="1574800" y="1454150"/>
                    <a:pt x="1577340" y="1455420"/>
                  </a:cubicBezTo>
                  <a:cubicBezTo>
                    <a:pt x="1579880" y="1455420"/>
                    <a:pt x="1584960" y="1456690"/>
                    <a:pt x="1584960" y="1456690"/>
                  </a:cubicBezTo>
                  <a:cubicBezTo>
                    <a:pt x="1584960" y="1456690"/>
                    <a:pt x="1590040" y="1459230"/>
                    <a:pt x="1591310" y="1459230"/>
                  </a:cubicBezTo>
                  <a:cubicBezTo>
                    <a:pt x="1593850" y="1460500"/>
                    <a:pt x="1598930" y="1463040"/>
                    <a:pt x="1598930" y="1463040"/>
                  </a:cubicBezTo>
                  <a:cubicBezTo>
                    <a:pt x="1598930" y="1463040"/>
                    <a:pt x="1601470" y="1466850"/>
                    <a:pt x="1602740" y="1466850"/>
                  </a:cubicBezTo>
                  <a:cubicBezTo>
                    <a:pt x="1605280" y="1465580"/>
                    <a:pt x="1607820" y="1445260"/>
                    <a:pt x="1607820" y="1443990"/>
                  </a:cubicBezTo>
                  <a:cubicBezTo>
                    <a:pt x="1606550" y="1443990"/>
                    <a:pt x="1605280" y="1443990"/>
                    <a:pt x="1605280" y="1445260"/>
                  </a:cubicBezTo>
                  <a:cubicBezTo>
                    <a:pt x="1605280" y="1445260"/>
                    <a:pt x="1601470" y="1445260"/>
                    <a:pt x="1598930" y="1445260"/>
                  </a:cubicBezTo>
                  <a:cubicBezTo>
                    <a:pt x="1596390" y="1445260"/>
                    <a:pt x="1591310" y="1446530"/>
                    <a:pt x="1591310" y="1446530"/>
                  </a:cubicBezTo>
                  <a:cubicBezTo>
                    <a:pt x="1591310" y="1446530"/>
                    <a:pt x="1587500" y="1445260"/>
                    <a:pt x="1584960" y="1445260"/>
                  </a:cubicBezTo>
                  <a:cubicBezTo>
                    <a:pt x="1582420" y="1445260"/>
                    <a:pt x="1577340" y="1445260"/>
                    <a:pt x="1577340" y="1443990"/>
                  </a:cubicBezTo>
                  <a:cubicBezTo>
                    <a:pt x="1577340" y="1443990"/>
                    <a:pt x="1573530" y="1442720"/>
                    <a:pt x="1570990" y="1442720"/>
                  </a:cubicBezTo>
                  <a:cubicBezTo>
                    <a:pt x="1569720" y="1441450"/>
                    <a:pt x="1568450" y="1440180"/>
                    <a:pt x="1567180" y="1440180"/>
                  </a:cubicBezTo>
                  <a:cubicBezTo>
                    <a:pt x="1565910" y="1440180"/>
                    <a:pt x="1565910" y="1442720"/>
                    <a:pt x="1565910" y="1442720"/>
                  </a:cubicBezTo>
                  <a:cubicBezTo>
                    <a:pt x="1565910" y="1442720"/>
                    <a:pt x="1560830" y="1443990"/>
                    <a:pt x="1559560" y="1445260"/>
                  </a:cubicBezTo>
                  <a:cubicBezTo>
                    <a:pt x="1557020" y="1446530"/>
                    <a:pt x="1553210" y="1449070"/>
                    <a:pt x="1553210" y="1449070"/>
                  </a:cubicBezTo>
                  <a:cubicBezTo>
                    <a:pt x="1553210" y="1449070"/>
                    <a:pt x="1546860" y="1450340"/>
                    <a:pt x="1546860" y="1450340"/>
                  </a:cubicBezTo>
                  <a:moveTo>
                    <a:pt x="1696720" y="356870"/>
                  </a:moveTo>
                  <a:cubicBezTo>
                    <a:pt x="1758950" y="369570"/>
                    <a:pt x="1758950" y="367030"/>
                    <a:pt x="1760220" y="365760"/>
                  </a:cubicBezTo>
                  <a:cubicBezTo>
                    <a:pt x="1761490" y="364490"/>
                    <a:pt x="1764030" y="360680"/>
                    <a:pt x="1764030" y="360680"/>
                  </a:cubicBezTo>
                  <a:cubicBezTo>
                    <a:pt x="1764030" y="360680"/>
                    <a:pt x="1767840" y="358140"/>
                    <a:pt x="1770380" y="356870"/>
                  </a:cubicBezTo>
                  <a:cubicBezTo>
                    <a:pt x="1771650" y="355600"/>
                    <a:pt x="1775460" y="353060"/>
                    <a:pt x="1776730" y="353060"/>
                  </a:cubicBezTo>
                  <a:cubicBezTo>
                    <a:pt x="1776730" y="353060"/>
                    <a:pt x="1781810" y="350520"/>
                    <a:pt x="1783080" y="350520"/>
                  </a:cubicBezTo>
                  <a:cubicBezTo>
                    <a:pt x="1783080" y="350520"/>
                    <a:pt x="1696720" y="356870"/>
                    <a:pt x="1696720" y="356870"/>
                  </a:cubicBezTo>
                  <a:moveTo>
                    <a:pt x="1719580" y="1243330"/>
                  </a:moveTo>
                  <a:cubicBezTo>
                    <a:pt x="1722120" y="1234440"/>
                    <a:pt x="1722120" y="1234440"/>
                    <a:pt x="1722120" y="1234440"/>
                  </a:cubicBezTo>
                  <a:cubicBezTo>
                    <a:pt x="1722120" y="1234440"/>
                    <a:pt x="1719580" y="1243330"/>
                    <a:pt x="1719580" y="1243330"/>
                  </a:cubicBezTo>
                  <a:moveTo>
                    <a:pt x="1901190" y="697230"/>
                  </a:moveTo>
                  <a:cubicBezTo>
                    <a:pt x="1901190" y="739140"/>
                    <a:pt x="1903730" y="814070"/>
                    <a:pt x="1906270" y="814070"/>
                  </a:cubicBezTo>
                  <a:cubicBezTo>
                    <a:pt x="1908810" y="815340"/>
                    <a:pt x="1910080" y="805180"/>
                    <a:pt x="1912620" y="793750"/>
                  </a:cubicBezTo>
                  <a:cubicBezTo>
                    <a:pt x="1922780" y="760730"/>
                    <a:pt x="1969770" y="612140"/>
                    <a:pt x="1973580" y="584200"/>
                  </a:cubicBezTo>
                  <a:cubicBezTo>
                    <a:pt x="1974850" y="577850"/>
                    <a:pt x="1974850" y="571500"/>
                    <a:pt x="1973580" y="571500"/>
                  </a:cubicBezTo>
                  <a:cubicBezTo>
                    <a:pt x="1972310" y="570230"/>
                    <a:pt x="1971040" y="577850"/>
                    <a:pt x="1967230" y="585470"/>
                  </a:cubicBezTo>
                  <a:cubicBezTo>
                    <a:pt x="1957070" y="604520"/>
                    <a:pt x="1901190" y="697230"/>
                    <a:pt x="1901190" y="697230"/>
                  </a:cubicBezTo>
                  <a:moveTo>
                    <a:pt x="1916430" y="393700"/>
                  </a:moveTo>
                  <a:cubicBezTo>
                    <a:pt x="1936750" y="347980"/>
                    <a:pt x="1941830" y="341630"/>
                    <a:pt x="1940560" y="339090"/>
                  </a:cubicBezTo>
                  <a:cubicBezTo>
                    <a:pt x="1939290" y="337820"/>
                    <a:pt x="1930400" y="337820"/>
                    <a:pt x="1927860" y="340360"/>
                  </a:cubicBezTo>
                  <a:cubicBezTo>
                    <a:pt x="1920240" y="346710"/>
                    <a:pt x="1916430" y="393700"/>
                    <a:pt x="1916430" y="393700"/>
                  </a:cubicBezTo>
                </a:path>
              </a:pathLst>
            </a:custGeom>
            <a:solidFill>
              <a:srgbClr val="00C0F3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Freeform 7">
            <a:extLst>
              <a:ext uri="{FF2B5EF4-FFF2-40B4-BE49-F238E27FC236}">
                <a16:creationId xmlns:a16="http://schemas.microsoft.com/office/drawing/2014/main" id="{7F29DC6A-26F6-4061-9590-03A6333B2C9A}"/>
              </a:ext>
            </a:extLst>
          </p:cNvPr>
          <p:cNvSpPr/>
          <p:nvPr/>
        </p:nvSpPr>
        <p:spPr>
          <a:xfrm>
            <a:off x="16302990" y="8667511"/>
            <a:ext cx="1808196" cy="1550195"/>
          </a:xfrm>
          <a:custGeom>
            <a:avLst/>
            <a:gdLst/>
            <a:ahLst/>
            <a:cxnLst/>
            <a:rect l="l" t="t" r="r" b="b"/>
            <a:pathLst>
              <a:path w="1808196" h="1550195">
                <a:moveTo>
                  <a:pt x="0" y="0"/>
                </a:moveTo>
                <a:lnTo>
                  <a:pt x="1808196" y="0"/>
                </a:lnTo>
                <a:lnTo>
                  <a:pt x="1808196" y="1550195"/>
                </a:lnTo>
                <a:lnTo>
                  <a:pt x="0" y="15501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1DD37430-2977-D633-2E11-8299578C9F79}"/>
              </a:ext>
            </a:extLst>
          </p:cNvPr>
          <p:cNvSpPr txBox="1"/>
          <p:nvPr/>
        </p:nvSpPr>
        <p:spPr>
          <a:xfrm>
            <a:off x="1705881" y="3389779"/>
            <a:ext cx="14876238" cy="22023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5883"/>
              </a:lnSpc>
              <a:spcBef>
                <a:spcPct val="0"/>
              </a:spcBef>
              <a:defRPr/>
            </a:pPr>
            <a:r>
              <a:rPr lang="hu-HU" sz="4800" dirty="0">
                <a:solidFill>
                  <a:srgbClr val="FFDF8E"/>
                </a:solidFill>
                <a:latin typeface="Arial Black" panose="020B0A04020102020204" pitchFamily="34" charset="0"/>
                <a:cs typeface="Martel Heavy" panose="020B0604020202020204" charset="-18"/>
              </a:rPr>
              <a:t>EVIN Nonprofit Zrt.</a:t>
            </a:r>
            <a:r>
              <a:rPr lang="en-US" sz="4800" dirty="0">
                <a:solidFill>
                  <a:srgbClr val="FFFFFF"/>
                </a:solidFill>
                <a:latin typeface="Arial Black" panose="020B0A04020102020204" pitchFamily="34" charset="0"/>
              </a:rPr>
              <a:t> </a:t>
            </a:r>
            <a:endParaRPr lang="hu-HU" sz="4800" b="1" dirty="0">
              <a:solidFill>
                <a:srgbClr val="FFCC66"/>
              </a:solidFill>
              <a:latin typeface="Martel Heavy"/>
              <a:ea typeface="Martel Heavy"/>
              <a:cs typeface="Martel Heavy"/>
              <a:sym typeface="Martel Heavy"/>
            </a:endParaRPr>
          </a:p>
          <a:p>
            <a:pPr lvl="0" algn="ctr">
              <a:lnSpc>
                <a:spcPts val="5883"/>
              </a:lnSpc>
              <a:spcBef>
                <a:spcPct val="0"/>
              </a:spcBef>
              <a:defRPr/>
            </a:pPr>
            <a:r>
              <a:rPr lang="hu-HU" sz="4800" b="1" dirty="0">
                <a:solidFill>
                  <a:srgbClr val="FFFFFF"/>
                </a:solidFill>
                <a:latin typeface="Arial Black" panose="020B0A04020102020204" pitchFamily="34" charset="0"/>
                <a:ea typeface="Martel Heavy"/>
                <a:cs typeface="Martel Heavy"/>
                <a:sym typeface="Martel Heavy"/>
              </a:rPr>
              <a:t>Piacüzemeltetés</a:t>
            </a:r>
          </a:p>
          <a:p>
            <a:pPr marR="0" indent="0" algn="ctr" fontAlgn="auto">
              <a:lnSpc>
                <a:spcPts val="588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3600" dirty="0">
                <a:solidFill>
                  <a:srgbClr val="FFDF8E"/>
                </a:solidFill>
                <a:latin typeface="Arial Black" panose="020B0A04020102020204" pitchFamily="34" charset="0"/>
                <a:cs typeface="Martel Heavy" panose="020B0604020202020204" charset="-18"/>
                <a:sym typeface="Martel Heavy"/>
              </a:rPr>
              <a:t>2026. I. negyedév</a:t>
            </a:r>
            <a:endParaRPr lang="en-US" sz="3600" dirty="0">
              <a:solidFill>
                <a:srgbClr val="FFDF8E"/>
              </a:solidFill>
              <a:latin typeface="Arial Black" panose="020B0A04020102020204" pitchFamily="34" charset="0"/>
              <a:cs typeface="Martel Heavy" panose="020B0604020202020204" charset="-18"/>
              <a:sym typeface="Martel Heavy"/>
            </a:endParaRPr>
          </a:p>
        </p:txBody>
      </p:sp>
    </p:spTree>
    <p:extLst>
      <p:ext uri="{BB962C8B-B14F-4D97-AF65-F5344CB8AC3E}">
        <p14:creationId xmlns:p14="http://schemas.microsoft.com/office/powerpoint/2010/main" val="40847490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extLst>
              <a:ext uri="{FF2B5EF4-FFF2-40B4-BE49-F238E27FC236}">
                <a16:creationId xmlns:a16="http://schemas.microsoft.com/office/drawing/2014/main" id="{7F3ABDAF-CCCC-961E-F33F-42BA55A4AA9E}"/>
              </a:ext>
            </a:extLst>
          </p:cNvPr>
          <p:cNvSpPr txBox="1"/>
          <p:nvPr/>
        </p:nvSpPr>
        <p:spPr>
          <a:xfrm>
            <a:off x="6858000" y="1875116"/>
            <a:ext cx="10439400" cy="11420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900" b="1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ts val="349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99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ts val="349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99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555D8B27-2B74-5C2A-4EA1-F5D500E69D59}"/>
              </a:ext>
            </a:extLst>
          </p:cNvPr>
          <p:cNvSpPr txBox="1"/>
          <p:nvPr/>
        </p:nvSpPr>
        <p:spPr>
          <a:xfrm>
            <a:off x="7086600" y="310505"/>
            <a:ext cx="10439401" cy="1355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Klauzál téri vásárcsarnok</a:t>
            </a:r>
          </a:p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2026. I. negyedév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Arial Bold"/>
              <a:cs typeface="Arial Bold"/>
              <a:sym typeface="Arial Bold"/>
            </a:endParaRP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E2E915EB-4345-D715-E7AF-E4CEB4350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6288" y="8979315"/>
            <a:ext cx="3139712" cy="762066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AA60FBF5-BACB-DAC8-54CD-70DA0DD99F03}"/>
              </a:ext>
            </a:extLst>
          </p:cNvPr>
          <p:cNvSpPr txBox="1"/>
          <p:nvPr/>
        </p:nvSpPr>
        <p:spPr>
          <a:xfrm>
            <a:off x="6647621" y="1875116"/>
            <a:ext cx="10860157" cy="7909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Bérlői szerződés és kapcsolat menedzsment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2</a:t>
            </a:r>
            <a:r>
              <a:rPr kumimoji="0" lang="hu-H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026</a:t>
            </a: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. I. negyedévében 2 új vállalkozással lett bérleti szerződés megkötve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Két másik bérlőjelölt a bérlési igényük PKB előterjesztése előtt a Klauzál piacot övező bizonytalanságra hivatkozva visszalépett a bérléstől.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Megkezdte a földszinten a Bolka Bonbon makaron specialista a működését.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Jelenleg is folynak bérbeadást előkészítő tárgyalások. 4 kiadatlan piacképes helyiség található a Klauzál piacon. Az összes raktár kiadásra került.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A bérlők egy része a Klauzál Vásárcsarnok üzemeltetési koncepciójának véglegesítését követően dönti el, hogy kinyitja, vagy </a:t>
            </a:r>
            <a:r>
              <a:rPr kumimoji="0" lang="hu-H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újranyitja</a:t>
            </a: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 e a jelenleg is bérelt, de nem hasznosított egyes helyiségeit.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A Vásárcsarnok koncepciójában nagy szerepet kapott a Csarnok rendezvény helyszínként való megjelenítése. Megújítottuk az együttműködést a sokak által kedvelt, hétvégéken működtetett Green Market és Antik PLACC - Budapesti Antik és Design Vásár rendezvényekkel.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A bérlőkkel megkezdett párbeszédet, közös fejlesztési és fenntartási gondolkodást a Vásárcsarnok működtetését eldöntő koncepcionális döntést követően újra felélesztjük.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+mn-ea"/>
              <a:cs typeface="Arial Bold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Klauzál vásárcsarnok üzemeltetés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A Vásárcsarnok 11,4%-os tulajdonosával a SPAR Magyarország Kft-vel tárgyalásokat folytattunk, az új szerződés véglegesítése folyamatban van a fenntartási költségek Erzsébetváros számára optimálisabb megosztásáról.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+mn-ea"/>
              <a:cs typeface="Arial Bold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+mn-ea"/>
              <a:cs typeface="Arial Bold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D45DF6B7-623B-DE1A-292A-32E01C2E67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302" y="1257300"/>
            <a:ext cx="6068800" cy="760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1052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505E07-023B-5BEB-650F-6D4536A597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extLst>
              <a:ext uri="{FF2B5EF4-FFF2-40B4-BE49-F238E27FC236}">
                <a16:creationId xmlns:a16="http://schemas.microsoft.com/office/drawing/2014/main" id="{B517BE4E-B054-0922-0320-FD3FE6425D1C}"/>
              </a:ext>
            </a:extLst>
          </p:cNvPr>
          <p:cNvSpPr txBox="1"/>
          <p:nvPr/>
        </p:nvSpPr>
        <p:spPr>
          <a:xfrm>
            <a:off x="6858000" y="1875116"/>
            <a:ext cx="10439400" cy="11420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900" b="1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ts val="349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99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ts val="349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99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F0DD2791-AD0C-A228-72C0-B737B58E0B18}"/>
              </a:ext>
            </a:extLst>
          </p:cNvPr>
          <p:cNvSpPr txBox="1"/>
          <p:nvPr/>
        </p:nvSpPr>
        <p:spPr>
          <a:xfrm>
            <a:off x="7086600" y="310505"/>
            <a:ext cx="10439401" cy="1355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Klauzál téri vásárcsarnok</a:t>
            </a:r>
          </a:p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2026. I. negyedév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Arial Bold"/>
              <a:cs typeface="Arial Bold"/>
              <a:sym typeface="Arial Bold"/>
            </a:endParaRP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BD7A2C7B-811F-BA6E-2738-3CAF9A44BC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6288" y="8979315"/>
            <a:ext cx="3139712" cy="762066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96FC3BB9-FC09-099A-EB54-DBA4C76CE114}"/>
              </a:ext>
            </a:extLst>
          </p:cNvPr>
          <p:cNvSpPr txBox="1"/>
          <p:nvPr/>
        </p:nvSpPr>
        <p:spPr>
          <a:xfrm>
            <a:off x="6647621" y="2110162"/>
            <a:ext cx="10860157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A Klauzál vásárcsarnok műszaki és menedzsment infrastruktúráját, és a belső szolgáltatás megújítását több területen is lefolytattuk, illetve előkészítettük. A Klauzál csarnok hasznosítási koncepciójának véglegesítését követően ezek élesítése megtörténik:</a:t>
            </a:r>
          </a:p>
          <a:p>
            <a:pPr marL="265113" marR="0" lvl="0" indent="-265113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A fázisok áramterhelésének aszimmetriája kezelhető egy napelemes rendszerrel összekapcsolva egy újonnan beszerzendő inverter segítségével.</a:t>
            </a:r>
          </a:p>
          <a:p>
            <a:pPr marL="265113" marR="0" lvl="0" indent="-265113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A bérlők kéréseinek, problémáinak naprakész menedzselése érdekében ticketing rendszer bevezetését készítjük elő.</a:t>
            </a:r>
          </a:p>
          <a:p>
            <a:pPr marL="265113" marR="0" lvl="0" indent="-265113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Átszervezzük a Klauzál piac földszinti területét a folyamatos bérlők egy oldalra helyezésével, így a Klauzál tér felőli oldalon egy nagy, szabaddá tehető belső tér alakul ki rendezvények számára, illetve az őstermelők egy blokkban árusíthatnak.</a:t>
            </a:r>
          </a:p>
          <a:p>
            <a:pPr marL="265113" marR="0" lvl="0" indent="-265113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Automata garázsbeléptető és garázshasználati rendszert vezetünk be a mélygarázs szabályszerű, a piaci bérlők logisztikai folyamatait nem zavaró állapot elérése érdekében.</a:t>
            </a:r>
          </a:p>
          <a:p>
            <a:pPr marL="265113" marR="0" lvl="0" indent="-265113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A Vásárcsarnok napelemes kiserőmű-rendszere üzembe állt, melynek optimális és szakszerű üzemeltetése érdekében üzemeltetési pályázatot készítettünk elő, aminek a kiírása hamarosan megtörténik.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+mn-ea"/>
              <a:cs typeface="Arial Bold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+mn-ea"/>
              <a:cs typeface="Arial Bold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990A6288-8377-6C32-EB12-49AD318E1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210" y="1181099"/>
            <a:ext cx="5889190" cy="779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58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71775A-2357-DA8E-0133-C4009C030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4382CDB-900A-0B44-15B6-B8F6C36C28C4}"/>
              </a:ext>
            </a:extLst>
          </p:cNvPr>
          <p:cNvGrpSpPr/>
          <p:nvPr/>
        </p:nvGrpSpPr>
        <p:grpSpPr>
          <a:xfrm>
            <a:off x="408210" y="800101"/>
            <a:ext cx="5794641" cy="8381999"/>
            <a:chOff x="0" y="0"/>
            <a:chExt cx="3915972" cy="635000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BE2C309-16B5-4ECC-31F5-28C9AF180DFC}"/>
                </a:ext>
              </a:extLst>
            </p:cNvPr>
            <p:cNvSpPr/>
            <p:nvPr/>
          </p:nvSpPr>
          <p:spPr>
            <a:xfrm>
              <a:off x="0" y="0"/>
              <a:ext cx="3915972" cy="6350000"/>
            </a:xfrm>
            <a:custGeom>
              <a:avLst/>
              <a:gdLst/>
              <a:ahLst/>
              <a:cxnLst/>
              <a:rect l="l" t="t" r="r" b="b"/>
              <a:pathLst>
                <a:path w="3915972" h="6350000">
                  <a:moveTo>
                    <a:pt x="3020893" y="6350000"/>
                  </a:moveTo>
                  <a:lnTo>
                    <a:pt x="895079" y="6350000"/>
                  </a:lnTo>
                  <a:cubicBezTo>
                    <a:pt x="400548" y="6350000"/>
                    <a:pt x="0" y="5895340"/>
                    <a:pt x="0" y="5334000"/>
                  </a:cubicBezTo>
                  <a:lnTo>
                    <a:pt x="0" y="1016000"/>
                  </a:lnTo>
                  <a:cubicBezTo>
                    <a:pt x="0" y="454660"/>
                    <a:pt x="400548" y="0"/>
                    <a:pt x="895079" y="0"/>
                  </a:cubicBezTo>
                  <a:lnTo>
                    <a:pt x="3020893" y="0"/>
                  </a:lnTo>
                  <a:cubicBezTo>
                    <a:pt x="3515425" y="0"/>
                    <a:pt x="3915972" y="454660"/>
                    <a:pt x="3915972" y="1016000"/>
                  </a:cubicBezTo>
                  <a:lnTo>
                    <a:pt x="3915972" y="5334000"/>
                  </a:lnTo>
                  <a:cubicBezTo>
                    <a:pt x="3915972" y="5895340"/>
                    <a:pt x="3515425" y="6350000"/>
                    <a:pt x="3020893" y="6350000"/>
                  </a:cubicBezTo>
                  <a:close/>
                </a:path>
              </a:pathLst>
            </a:custGeom>
            <a:blipFill>
              <a:blip r:embed="rId2"/>
              <a:stretch>
                <a:fillRect l="-16403" r="-17067" b="-4611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TextBox 4">
            <a:extLst>
              <a:ext uri="{FF2B5EF4-FFF2-40B4-BE49-F238E27FC236}">
                <a16:creationId xmlns:a16="http://schemas.microsoft.com/office/drawing/2014/main" id="{820B6958-9CA6-8DC3-0F49-363AB56F52E5}"/>
              </a:ext>
            </a:extLst>
          </p:cNvPr>
          <p:cNvSpPr txBox="1"/>
          <p:nvPr/>
        </p:nvSpPr>
        <p:spPr>
          <a:xfrm>
            <a:off x="6858000" y="1875116"/>
            <a:ext cx="10439400" cy="11420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900" b="1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ts val="349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99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ts val="349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99" b="0" i="0" u="none" strike="noStrike" kern="1200" cap="none" spc="109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090AAA9F-04B9-E2D5-154E-3D8F871F5217}"/>
              </a:ext>
            </a:extLst>
          </p:cNvPr>
          <p:cNvSpPr txBox="1"/>
          <p:nvPr/>
        </p:nvSpPr>
        <p:spPr>
          <a:xfrm>
            <a:off x="7086600" y="310505"/>
            <a:ext cx="10439401" cy="1355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Klauzál téri vásárcsarnok</a:t>
            </a:r>
          </a:p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Arial Bold"/>
                <a:cs typeface="Arial Bold"/>
                <a:sym typeface="Arial Bold"/>
              </a:rPr>
              <a:t>2026. I. negyedév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Arial Bold"/>
              <a:cs typeface="Arial Bold"/>
              <a:sym typeface="Arial Bold"/>
            </a:endParaRP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A37C0151-443A-F5E1-61D8-B16CC77ECE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6288" y="8979315"/>
            <a:ext cx="3139712" cy="762066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09114F8B-DD6F-EB93-DCB0-7E60907885D0}"/>
              </a:ext>
            </a:extLst>
          </p:cNvPr>
          <p:cNvSpPr txBox="1"/>
          <p:nvPr/>
        </p:nvSpPr>
        <p:spPr>
          <a:xfrm>
            <a:off x="6647621" y="1880086"/>
            <a:ext cx="10860157" cy="7294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5113" marR="0" lvl="0" indent="-265113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A Csarnok műszaki karbantartása során több komoly munkálat került elvégzésre, melyek célja a zavartalan működés biztosítása mellett a látogatók komfortérzetének javítása. A folyamatos fenntartási tevékenységen kívül számos rendkívüli beavatkozást menedzseltek sikeresen munkatársaink:</a:t>
            </a: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Kazán felújítás</a:t>
            </a: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Soron kívüli csótányírtások</a:t>
            </a: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Főbejárat meghibásodása</a:t>
            </a: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Szennyvíz átemelő meghibásodás</a:t>
            </a: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Mozgólépcső vezérlés meghibásodás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hu-HU" sz="2400" b="1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+mn-ea"/>
              <a:cs typeface="Arial Bold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Klauzál vásárcsarnok fejlesztési koncepció megújítása</a:t>
            </a:r>
          </a:p>
          <a:p>
            <a:pPr marL="265113" marR="0" lvl="0" indent="-265113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Folyik a Klauzál Negyed koncepcionális megújulását segítő, társadalmasítás előkészítése, melyhez kapcsolódóan az első körös hasznosítási koncepció lehetőségeket vizsgáló döntéselőkészítés és döntéshozói tárgyalás megtörtént. </a:t>
            </a:r>
          </a:p>
          <a:p>
            <a:pPr marL="265113" marR="0" lvl="0" indent="-265113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Ennek eredményeképpen megkezdődött a Vásárcsarnok önkormányzati fejlesztési lehetőségeinek, azok gazdálkodási hatásainak vizsgálata.</a:t>
            </a:r>
          </a:p>
          <a:p>
            <a:pPr marL="265113" marR="0" lvl="0" indent="-265113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Felvettük a kapcsolatot a Klauzál Vásárcsarnok korábbi építész és gépész tervezőivel, a csarnok belső terének és a műszaki infrastruktúra optimalizálási feladatainak áttekintésére</a:t>
            </a:r>
          </a:p>
          <a:p>
            <a:pPr marL="265113" marR="0" lvl="0" indent="-265113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+mn-ea"/>
              <a:cs typeface="Arial Bold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+mn-ea"/>
              <a:cs typeface="Arial Bold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+mn-ea"/>
              <a:cs typeface="Arial Bold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18BF3473-C9B2-9375-A6B4-45A365B2B6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210" y="800101"/>
            <a:ext cx="5889190" cy="853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9569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8280398" y="342900"/>
            <a:ext cx="9067800" cy="1355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Martel Heavy"/>
              </a:rPr>
              <a:t>Garay téri piac</a:t>
            </a:r>
          </a:p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Martel Heavy"/>
              </a:rPr>
              <a:t>2026. I. negyedév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+mn-ea"/>
              <a:cs typeface="Arial Bold"/>
              <a:sym typeface="Martel Heavy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848600" y="1943100"/>
            <a:ext cx="9906000" cy="74689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0" i="0" u="sng" strike="noStrike" kern="1200" cap="none" spc="1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Káresemények, elszámolási kérdések rendezése</a:t>
            </a:r>
          </a:p>
          <a:p>
            <a:pPr marL="434975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Arial"/>
              </a:rPr>
              <a:t>Egy, a Piac zárványában illegálisan történt helyiséghasználatot megszüntettünk, rendőrségi feljelentést tettünk, illetve tárgyalást folytatunk az okozott kár megtérítése ügyében.</a:t>
            </a:r>
          </a:p>
          <a:p>
            <a:pPr marL="434975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hu-HU" sz="2000" b="1" dirty="0">
                <a:solidFill>
                  <a:prstClr val="white"/>
                </a:solidFill>
                <a:latin typeface="Arial Bold"/>
                <a:cs typeface="Arial Bold"/>
                <a:sym typeface="Arial"/>
              </a:rPr>
              <a:t>Intézkedéseket tettünk annak érdekében hogy a tényleges fogyasztás alapján kerüljön az áramfogyasztás kiszámlázásra</a:t>
            </a: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Arial"/>
              </a:rPr>
              <a:t>, mivel a Garay u. 20. társasház Erzsébetváros Önkormányzata felé éveken keresztül a tényleges fogyasztásnál jelentősen magasabb áramfogyasztást számlázott ki.</a:t>
            </a:r>
          </a:p>
          <a:p>
            <a:pPr marL="804863" marR="0" lvl="0" indent="-35718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Arial"/>
              </a:rPr>
              <a:t>Folyamatban van az </a:t>
            </a:r>
            <a:r>
              <a:rPr lang="hu-HU" sz="2000" b="1" dirty="0">
                <a:solidFill>
                  <a:prstClr val="white"/>
                </a:solidFill>
                <a:latin typeface="Arial Bold"/>
                <a:cs typeface="Arial Bold"/>
                <a:sym typeface="Arial"/>
              </a:rPr>
              <a:t>Ö</a:t>
            </a:r>
            <a:r>
              <a:rPr kumimoji="0" lang="hu-H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Arial"/>
              </a:rPr>
              <a:t>nkormányzatra</a:t>
            </a: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Arial"/>
              </a:rPr>
              <a:t> átterhelt fogyasztások és fogyasztás helyek beazonosítása, </a:t>
            </a:r>
          </a:p>
          <a:p>
            <a:pPr marL="790575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Arial"/>
              </a:rPr>
              <a:t>A piac területének, a Garay u. 20. áramrendszeréről történő leválasztásához szükséges önálló mérési </a:t>
            </a:r>
            <a:r>
              <a:rPr kumimoji="0" lang="hu-HU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Arial"/>
              </a:rPr>
              <a:t>lehetőség műszaki </a:t>
            </a: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Arial"/>
              </a:rPr>
              <a:t>feltételeinek megteremtése</a:t>
            </a:r>
          </a:p>
          <a:p>
            <a:pPr marL="447675" marR="0" lvl="0" indent="-44767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Arial"/>
              </a:rPr>
              <a:t>A Garay u. 20. társasház elszámolása az Önkormányzat felé nehezen értelmezhető, követhető, ezért kezdeményeztük a társasház Önkormányzat felé elszámolt fenntartási költségének érthetőbb bemutatását, az elszámolás egyszerűsítését, az aránytalanságok megszűntetését</a:t>
            </a:r>
            <a:r>
              <a:rPr kumimoji="0" lang="hu-HU" sz="2199" b="0" i="0" u="none" strike="noStrike" kern="1200" cap="none" spc="1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265113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2199" b="0" i="0" u="none" strike="noStrike" kern="1200" cap="none" spc="10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265113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2199" b="0" i="0" u="none" strike="noStrike" kern="1200" cap="none" spc="10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265113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2199" b="0" i="0" u="none" strike="noStrike" kern="1200" cap="none" spc="10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265113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1800" b="0" i="0" u="none" strike="noStrike" kern="1200" cap="none" spc="10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ts val="349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99" b="0" i="0" u="none" strike="noStrike" kern="1200" cap="none" spc="10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F126A370-BB53-511D-1586-FE9AB0D539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7288" y="9029700"/>
            <a:ext cx="3139712" cy="762066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52A63D72-5AAF-7984-C086-8D430CB09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6059"/>
            <a:ext cx="7467600" cy="991488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04806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933D65-E21E-6DA0-AEE0-AC121A44C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2C917BB7-65D8-D915-0738-BFA858DDE9BE}"/>
              </a:ext>
            </a:extLst>
          </p:cNvPr>
          <p:cNvSpPr txBox="1"/>
          <p:nvPr/>
        </p:nvSpPr>
        <p:spPr>
          <a:xfrm>
            <a:off x="5512947" y="234841"/>
            <a:ext cx="11780520" cy="18549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749"/>
              </a:lnSpc>
            </a:pPr>
            <a:r>
              <a:rPr lang="hu-HU" sz="4800" dirty="0">
                <a:solidFill>
                  <a:srgbClr val="FFFFFF"/>
                </a:solidFill>
                <a:latin typeface="Arial Black" panose="020B0A04020102020204" pitchFamily="34" charset="0"/>
              </a:rPr>
              <a:t>Lakásgazdálkodás</a:t>
            </a:r>
          </a:p>
          <a:p>
            <a:pPr algn="ctr">
              <a:lnSpc>
                <a:spcPts val="6000"/>
              </a:lnSpc>
            </a:pPr>
            <a:r>
              <a:rPr lang="hu-HU" sz="4000" dirty="0">
                <a:solidFill>
                  <a:srgbClr val="FFFFFF"/>
                </a:solidFill>
                <a:latin typeface="Arial Black" panose="020B0A04020102020204" pitchFamily="34" charset="0"/>
              </a:rPr>
              <a:t>2026. I. negyedév</a:t>
            </a:r>
            <a:endParaRPr lang="en-US" sz="40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9B46EF2F-4993-8E4B-DE6B-9472773CBDB2}"/>
              </a:ext>
            </a:extLst>
          </p:cNvPr>
          <p:cNvSpPr txBox="1"/>
          <p:nvPr/>
        </p:nvSpPr>
        <p:spPr>
          <a:xfrm>
            <a:off x="5313302" y="2480324"/>
            <a:ext cx="12179810" cy="6637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15000"/>
              </a:lnSpc>
              <a:spcAft>
                <a:spcPts val="1200"/>
              </a:spcAft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A PKB ülésekre 2026. I. negyedévben 45 db előterjesztést készítettünk.</a:t>
            </a:r>
          </a:p>
          <a:p>
            <a:pPr algn="just">
              <a:lnSpc>
                <a:spcPct val="115000"/>
              </a:lnSpc>
              <a:spcAft>
                <a:spcPts val="1200"/>
              </a:spcAft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A 2025. évi lakásgazdálkodási keretszámok végrehajtásának és a 2026. évi keretszámoknak és az irányelveknek az elfogadása megtörtént</a:t>
            </a:r>
          </a:p>
          <a:p>
            <a:pPr algn="just">
              <a:lnSpc>
                <a:spcPct val="115000"/>
              </a:lnSpc>
              <a:spcAft>
                <a:spcPts val="1200"/>
              </a:spcAft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21 db önkormányzati lakást adtunk bérbe, ugyanakkor 15 db lakás visszavételére került sor.</a:t>
            </a:r>
          </a:p>
          <a:p>
            <a:pPr algn="just">
              <a:lnSpc>
                <a:spcPct val="115000"/>
              </a:lnSpc>
              <a:spcAft>
                <a:spcPts val="1200"/>
              </a:spcAft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A Budapesti Rendőr-főkapitányság részére 5 db lakás vonatkozásában biztosítottunk bérlőkijelölési jogot, továbbá a Ludwig Múzeum – Kortárs Művészeti Múzeum bérlőkijelölési jogával érintett 1 db műterem lakásra vonatkozóan történt szerződéskötés.</a:t>
            </a:r>
          </a:p>
          <a:p>
            <a:pPr algn="just">
              <a:lnSpc>
                <a:spcPct val="115000"/>
              </a:lnSpc>
              <a:spcAft>
                <a:spcPts val="1200"/>
              </a:spcAft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A „VAN HELYED” A Közös Jövőnkért Alapítvány civil szervezet részére 2 db lakás került bérbeadásra.</a:t>
            </a:r>
          </a:p>
          <a:p>
            <a:pPr algn="just">
              <a:lnSpc>
                <a:spcPct val="115000"/>
              </a:lnSpc>
              <a:spcAft>
                <a:spcPts val="1200"/>
              </a:spcAft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3 jogcímnélküli lakáshasználó jogviszonyát rendeztük.</a:t>
            </a:r>
          </a:p>
          <a:p>
            <a:pPr algn="just">
              <a:lnSpc>
                <a:spcPct val="115000"/>
              </a:lnSpc>
              <a:spcAft>
                <a:spcPts val="1200"/>
              </a:spcAft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1 bérlő önkormányzati lakáscseréjét oldottuk meg.</a:t>
            </a:r>
          </a:p>
        </p:txBody>
      </p:sp>
      <p:pic>
        <p:nvPicPr>
          <p:cNvPr id="9" name="Kép 8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EB18885C-FA01-70CB-65FB-62E9B77C31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81400" y="9505355"/>
            <a:ext cx="3138556" cy="757400"/>
          </a:xfrm>
          <a:prstGeom prst="rect">
            <a:avLst/>
          </a:prstGeom>
        </p:spPr>
      </p:pic>
      <p:sp>
        <p:nvSpPr>
          <p:cNvPr id="7" name="Freeform 2">
            <a:extLst>
              <a:ext uri="{FF2B5EF4-FFF2-40B4-BE49-F238E27FC236}">
                <a16:creationId xmlns:a16="http://schemas.microsoft.com/office/drawing/2014/main" id="{151AD084-2E01-AC1A-C1EC-CE6AF34A27CF}"/>
              </a:ext>
            </a:extLst>
          </p:cNvPr>
          <p:cNvSpPr/>
          <p:nvPr/>
        </p:nvSpPr>
        <p:spPr>
          <a:xfrm>
            <a:off x="-104807" y="0"/>
            <a:ext cx="4905407" cy="10262755"/>
          </a:xfrm>
          <a:custGeom>
            <a:avLst/>
            <a:gdLst/>
            <a:ahLst/>
            <a:cxnLst/>
            <a:rect l="l" t="t" r="r" b="b"/>
            <a:pathLst>
              <a:path w="12375338" h="11571890">
                <a:moveTo>
                  <a:pt x="0" y="0"/>
                </a:moveTo>
                <a:lnTo>
                  <a:pt x="12375338" y="0"/>
                </a:lnTo>
                <a:lnTo>
                  <a:pt x="12375338" y="11571890"/>
                </a:lnTo>
                <a:lnTo>
                  <a:pt x="0" y="115718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</a:blip>
            <a:stretch>
              <a:fillRect l="-316308" t="-15592" r="-173869" b="-42910"/>
            </a:stretch>
          </a:blipFill>
        </p:spPr>
        <p:txBody>
          <a:bodyPr/>
          <a:lstStyle/>
          <a:p>
            <a:endParaRPr lang="hu-HU"/>
          </a:p>
        </p:txBody>
      </p:sp>
      <p:pic>
        <p:nvPicPr>
          <p:cNvPr id="8" name="Kép 7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96FAAA8E-E8DC-3EE5-227F-0B3F1B41BF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00" y="9184400"/>
            <a:ext cx="3138556" cy="757400"/>
          </a:xfrm>
          <a:prstGeom prst="rect">
            <a:avLst/>
          </a:prstGeom>
        </p:spPr>
      </p:pic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5F8BDE2A-9BD7-907A-16EA-F37037F78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10500" y="9505355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6094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A1A8BF-806E-030A-CB00-EF80A95E0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FBFD007F-18A3-AB4B-D05B-F2D2FD1775EB}"/>
              </a:ext>
            </a:extLst>
          </p:cNvPr>
          <p:cNvSpPr txBox="1"/>
          <p:nvPr/>
        </p:nvSpPr>
        <p:spPr>
          <a:xfrm>
            <a:off x="8263833" y="374095"/>
            <a:ext cx="9067800" cy="1355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Martel Heavy"/>
              </a:rPr>
              <a:t>Garay téri piac</a:t>
            </a:r>
          </a:p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Martel Heavy"/>
              </a:rPr>
              <a:t>2026. I. negyedév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+mn-ea"/>
              <a:cs typeface="Arial Bold"/>
              <a:sym typeface="Martel Heavy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8D61EBAF-1EEF-17F3-66AD-B3CB3AFDCD6B}"/>
              </a:ext>
            </a:extLst>
          </p:cNvPr>
          <p:cNvSpPr txBox="1"/>
          <p:nvPr/>
        </p:nvSpPr>
        <p:spPr>
          <a:xfrm>
            <a:off x="8153400" y="1866900"/>
            <a:ext cx="9601200" cy="76277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0" i="0" u="sng" strike="noStrike" kern="1200" cap="none" spc="1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Garay piac hasznosítási koncepciójának megújítása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Arial"/>
              </a:rPr>
              <a:t>A piacüzemeltetés bérbeadástól eltérő irányú hasznosítási koncepcióján dolgozunk. Megkezdődött a </a:t>
            </a:r>
          </a:p>
          <a:p>
            <a:pPr marL="450850" marR="0" lvl="0" indent="-18573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Arial"/>
              </a:rPr>
              <a:t>hasznosítás lehetséges irányainak feltárása, értékelése, </a:t>
            </a:r>
          </a:p>
          <a:p>
            <a:pPr marL="450850" marR="0" lvl="0" indent="-18573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42925" algn="l"/>
              </a:tabLst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Arial"/>
              </a:rPr>
              <a:t>a potenciális partnerekkel előzetes tárgyalások lefolytatása, </a:t>
            </a:r>
          </a:p>
          <a:p>
            <a:pPr marL="450850" marR="0" lvl="0" indent="-18573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  <a:sym typeface="Arial"/>
              </a:rPr>
              <a:t>műszaki lehetőségek vizsgálata, melyek lezárását 2026. év második felében tervezzük</a:t>
            </a:r>
          </a:p>
          <a:p>
            <a:pPr marL="450850" marR="0" lvl="0" indent="-18573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/>
              <a:ea typeface="+mn-ea"/>
              <a:cs typeface="Arial Bold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0" i="0" u="sng" strike="noStrike" kern="1200" cap="none" spc="1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Garay piac üzemeltetés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Befogadtunk több közcélú rendezvényt, közöttük a közösségi reggelit, mely az első alkalmak sikere után továbbra is megrendezésre kerül.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A Garay piac üzemeltetése zavartalan és folyamatos. A műszaki üzemeltetési feladatokat, javításokat folyamatosan elvégezzük, partnerek felé rendszeresen visszajelzéseket adunk.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Továbbra is hatalmas anyagi terhet jelent Erzsébetváros Önkormányzatának a kis létszámú (10 bérlőnk van jelenleg) bérlői kör és az ehhez kapcsolódóan is nagyon alacsony, de ezen felül még 95%-os kedvezménnyel megállapított bérleti díj bevétel mellett jelentkező hatalmas üzemeltetési költség, melynek legnagyobb és megítélésünk szerint aránytalan tétele a Garay 20. társasház költség érvényesítése.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old"/>
                <a:ea typeface="+mn-ea"/>
                <a:cs typeface="Arial Bold"/>
              </a:rPr>
              <a:t>A piac nem használt területeinek rendezése, a balesetveszélyes helyzetek megszűntetése, átfogó rendberakása megkezdődött.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9E0ED2DE-DCF9-E8B3-3209-7195575951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7288" y="9029700"/>
            <a:ext cx="3139712" cy="762066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FC8A3A5B-147C-7425-4A57-7378D3C7DA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3" y="188258"/>
            <a:ext cx="7464287" cy="991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0286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45CC7-7577-916E-B9BA-9560FAB59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C75F166F-7429-2716-CA96-C5ABC6335A2E}"/>
              </a:ext>
            </a:extLst>
          </p:cNvPr>
          <p:cNvSpPr txBox="1"/>
          <p:nvPr/>
        </p:nvSpPr>
        <p:spPr>
          <a:xfrm>
            <a:off x="1447800" y="773969"/>
            <a:ext cx="15557088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0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Piacok üzemeltetése</a:t>
            </a:r>
          </a:p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0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bevételi előirányzat Terv/Tény összehasonlítás</a:t>
            </a:r>
          </a:p>
          <a:p>
            <a:pPr lvl="0" algn="ctr">
              <a:defRPr/>
            </a:pPr>
            <a:r>
              <a:rPr lang="hu-HU" sz="3600" dirty="0">
                <a:solidFill>
                  <a:srgbClr val="1F497D">
                    <a:lumMod val="75000"/>
                  </a:srgbClr>
                </a:solidFill>
              </a:rPr>
              <a:t>2026. I. negyedév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93C2574C-256D-EB7C-911D-8E8E3D2AE3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aphicFrame>
        <p:nvGraphicFramePr>
          <p:cNvPr id="2" name="Táblázat 1">
            <a:extLst>
              <a:ext uri="{FF2B5EF4-FFF2-40B4-BE49-F238E27FC236}">
                <a16:creationId xmlns:a16="http://schemas.microsoft.com/office/drawing/2014/main" id="{890AF74B-4B6D-DF48-2C85-9C4674E7F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813336"/>
              </p:ext>
            </p:extLst>
          </p:nvPr>
        </p:nvGraphicFramePr>
        <p:xfrm>
          <a:off x="1547446" y="2935422"/>
          <a:ext cx="14851464" cy="4449052"/>
        </p:xfrm>
        <a:graphic>
          <a:graphicData uri="http://schemas.openxmlformats.org/drawingml/2006/table">
            <a:tbl>
              <a:tblPr/>
              <a:tblGrid>
                <a:gridCol w="669254">
                  <a:extLst>
                    <a:ext uri="{9D8B030D-6E8A-4147-A177-3AD203B41FA5}">
                      <a16:colId xmlns:a16="http://schemas.microsoft.com/office/drawing/2014/main" val="858758914"/>
                    </a:ext>
                  </a:extLst>
                </a:gridCol>
                <a:gridCol w="680716">
                  <a:extLst>
                    <a:ext uri="{9D8B030D-6E8A-4147-A177-3AD203B41FA5}">
                      <a16:colId xmlns:a16="http://schemas.microsoft.com/office/drawing/2014/main" val="2651028660"/>
                    </a:ext>
                  </a:extLst>
                </a:gridCol>
                <a:gridCol w="6065476">
                  <a:extLst>
                    <a:ext uri="{9D8B030D-6E8A-4147-A177-3AD203B41FA5}">
                      <a16:colId xmlns:a16="http://schemas.microsoft.com/office/drawing/2014/main" val="1537775207"/>
                    </a:ext>
                  </a:extLst>
                </a:gridCol>
                <a:gridCol w="1661823">
                  <a:extLst>
                    <a:ext uri="{9D8B030D-6E8A-4147-A177-3AD203B41FA5}">
                      <a16:colId xmlns:a16="http://schemas.microsoft.com/office/drawing/2014/main" val="2648208327"/>
                    </a:ext>
                  </a:extLst>
                </a:gridCol>
                <a:gridCol w="1507803">
                  <a:extLst>
                    <a:ext uri="{9D8B030D-6E8A-4147-A177-3AD203B41FA5}">
                      <a16:colId xmlns:a16="http://schemas.microsoft.com/office/drawing/2014/main" val="246947661"/>
                    </a:ext>
                  </a:extLst>
                </a:gridCol>
                <a:gridCol w="1507803">
                  <a:extLst>
                    <a:ext uri="{9D8B030D-6E8A-4147-A177-3AD203B41FA5}">
                      <a16:colId xmlns:a16="http://schemas.microsoft.com/office/drawing/2014/main" val="4281113092"/>
                    </a:ext>
                  </a:extLst>
                </a:gridCol>
                <a:gridCol w="1421324">
                  <a:extLst>
                    <a:ext uri="{9D8B030D-6E8A-4147-A177-3AD203B41FA5}">
                      <a16:colId xmlns:a16="http://schemas.microsoft.com/office/drawing/2014/main" val="1512755067"/>
                    </a:ext>
                  </a:extLst>
                </a:gridCol>
                <a:gridCol w="1337265">
                  <a:extLst>
                    <a:ext uri="{9D8B030D-6E8A-4147-A177-3AD203B41FA5}">
                      <a16:colId xmlns:a16="http://schemas.microsoft.com/office/drawing/2014/main" val="1120924321"/>
                    </a:ext>
                  </a:extLst>
                </a:gridCol>
              </a:tblGrid>
              <a:tr h="423013"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hu-H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endParaRPr lang="hu-H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200" b="1" i="0" u="none" strike="noStrike" dirty="0">
                          <a:effectLst/>
                          <a:latin typeface="Arial"/>
                          <a:cs typeface="Arial"/>
                        </a:rPr>
                        <a:t>     Bruttó </a:t>
                      </a:r>
                      <a:r>
                        <a:rPr lang="hu-HU" sz="1200" b="1" i="0" u="none" strike="noStrike" dirty="0" err="1">
                          <a:effectLst/>
                          <a:latin typeface="Arial"/>
                          <a:cs typeface="Arial"/>
                        </a:rPr>
                        <a:t>eFtban</a:t>
                      </a:r>
                      <a:endParaRPr lang="hu-HU" sz="1200" b="1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232928"/>
                  </a:ext>
                </a:extLst>
              </a:tr>
              <a:tr h="140578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Címszám</a:t>
                      </a:r>
                    </a:p>
                  </a:txBody>
                  <a:tcPr marL="3249" marR="3249" marT="3249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Rovatrend</a:t>
                      </a:r>
                    </a:p>
                  </a:txBody>
                  <a:tcPr marL="3249" marR="3249" marT="324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Feladat megnevezése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2026. évi 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Önkorm.  Költségvetés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hu-H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2026. évi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1-3 havi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Időarányos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előirányzat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hu-H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2026. évi                            01-03. havi tény (EVIN)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Tény-Terv</a:t>
                      </a:r>
                    </a:p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eFt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                              Terv/Tény (%)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3093499"/>
                  </a:ext>
                </a:extLst>
              </a:tr>
              <a:tr h="559356">
                <a:tc>
                  <a:txBody>
                    <a:bodyPr/>
                    <a:lstStyle/>
                    <a:p>
                      <a:pPr algn="ctr" fontAlgn="ctr"/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Piacok üzemeltetése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4160577"/>
                  </a:ext>
                </a:extLst>
              </a:tr>
              <a:tr h="69057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5403</a:t>
                      </a: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B404.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0" i="0" u="none" strike="noStrike" dirty="0">
                          <a:effectLst/>
                          <a:latin typeface="Arial"/>
                          <a:cs typeface="Arial"/>
                        </a:rPr>
                        <a:t>Garay téri piac bevételei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15 321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74738" algn="l"/>
                        </a:tabLst>
                      </a:pPr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3 830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tabLst/>
                      </a:pPr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3 822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-8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-0,22%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9515834"/>
                  </a:ext>
                </a:extLst>
              </a:tr>
              <a:tr h="707342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5405</a:t>
                      </a: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B404.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0" i="0" u="none" strike="noStrike" dirty="0">
                          <a:effectLst/>
                          <a:latin typeface="Arial"/>
                          <a:cs typeface="Arial"/>
                        </a:rPr>
                        <a:t>Klauzál téri csarnok bevételei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155 324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38 831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47 284*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indent="-90488"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8 453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21,77%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9437562"/>
                  </a:ext>
                </a:extLst>
              </a:tr>
              <a:tr h="602660"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effectLst/>
                          <a:latin typeface="Arial"/>
                          <a:cs typeface="Arial"/>
                        </a:rPr>
                        <a:t>5403+5405 címszám összesen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170 645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42 661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51 106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90488"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8 445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90488"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19,79%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5127908"/>
                  </a:ext>
                </a:extLst>
              </a:tr>
            </a:tbl>
          </a:graphicData>
        </a:graphic>
      </p:graphicFrame>
      <p:sp>
        <p:nvSpPr>
          <p:cNvPr id="5" name="Szövegdoboz 4">
            <a:extLst>
              <a:ext uri="{FF2B5EF4-FFF2-40B4-BE49-F238E27FC236}">
                <a16:creationId xmlns:a16="http://schemas.microsoft.com/office/drawing/2014/main" id="{BE946198-81E9-004F-B204-0250AB2AB609}"/>
              </a:ext>
            </a:extLst>
          </p:cNvPr>
          <p:cNvSpPr txBox="1"/>
          <p:nvPr/>
        </p:nvSpPr>
        <p:spPr>
          <a:xfrm>
            <a:off x="1547446" y="7854016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/>
              <a:t>*Ebből SPAR-által fizetett üzemeltetési költség 19 050 </a:t>
            </a:r>
            <a:r>
              <a:rPr lang="hu-HU" dirty="0" err="1"/>
              <a:t>eFt</a:t>
            </a:r>
            <a:r>
              <a:rPr lang="hu-H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741552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367B2-5E4C-BC3D-7D48-C8929DD38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0EDB71F7-8EF8-CC0B-C73C-D20D138CE69C}"/>
              </a:ext>
            </a:extLst>
          </p:cNvPr>
          <p:cNvSpPr txBox="1"/>
          <p:nvPr/>
        </p:nvSpPr>
        <p:spPr>
          <a:xfrm>
            <a:off x="1447800" y="773969"/>
            <a:ext cx="15557088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0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Piacok üzemeltetése </a:t>
            </a:r>
          </a:p>
          <a:p>
            <a:pPr lvl="0" algn="ctr">
              <a:defRPr/>
            </a:pPr>
            <a:r>
              <a:rPr kumimoji="0" lang="hu-HU" sz="40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kiadási előirányzatai Terv/Tény összehasonlítás</a:t>
            </a:r>
            <a:r>
              <a:rPr lang="hu-HU" sz="4000" dirty="0">
                <a:solidFill>
                  <a:srgbClr val="1F497D">
                    <a:lumMod val="75000"/>
                  </a:srgbClr>
                </a:solidFill>
              </a:rPr>
              <a:t> </a:t>
            </a:r>
          </a:p>
          <a:p>
            <a:pPr lvl="0" algn="ctr">
              <a:defRPr/>
            </a:pPr>
            <a:r>
              <a:rPr lang="hu-HU" sz="3600" dirty="0">
                <a:solidFill>
                  <a:srgbClr val="1F497D">
                    <a:lumMod val="75000"/>
                  </a:srgbClr>
                </a:solidFill>
              </a:rPr>
              <a:t>2026. I. negyedév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F588870-760B-98D8-D25A-95C3A78540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aphicFrame>
        <p:nvGraphicFramePr>
          <p:cNvPr id="2" name="Táblázat 1">
            <a:extLst>
              <a:ext uri="{FF2B5EF4-FFF2-40B4-BE49-F238E27FC236}">
                <a16:creationId xmlns:a16="http://schemas.microsoft.com/office/drawing/2014/main" id="{CFD8CB17-99DF-2CBA-3753-0240CD3E82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628284"/>
              </p:ext>
            </p:extLst>
          </p:nvPr>
        </p:nvGraphicFramePr>
        <p:xfrm>
          <a:off x="1547446" y="2935422"/>
          <a:ext cx="14851464" cy="4449052"/>
        </p:xfrm>
        <a:graphic>
          <a:graphicData uri="http://schemas.openxmlformats.org/drawingml/2006/table">
            <a:tbl>
              <a:tblPr/>
              <a:tblGrid>
                <a:gridCol w="669254">
                  <a:extLst>
                    <a:ext uri="{9D8B030D-6E8A-4147-A177-3AD203B41FA5}">
                      <a16:colId xmlns:a16="http://schemas.microsoft.com/office/drawing/2014/main" val="858758914"/>
                    </a:ext>
                  </a:extLst>
                </a:gridCol>
                <a:gridCol w="680716">
                  <a:extLst>
                    <a:ext uri="{9D8B030D-6E8A-4147-A177-3AD203B41FA5}">
                      <a16:colId xmlns:a16="http://schemas.microsoft.com/office/drawing/2014/main" val="2651028660"/>
                    </a:ext>
                  </a:extLst>
                </a:gridCol>
                <a:gridCol w="6065476">
                  <a:extLst>
                    <a:ext uri="{9D8B030D-6E8A-4147-A177-3AD203B41FA5}">
                      <a16:colId xmlns:a16="http://schemas.microsoft.com/office/drawing/2014/main" val="1537775207"/>
                    </a:ext>
                  </a:extLst>
                </a:gridCol>
                <a:gridCol w="1661823">
                  <a:extLst>
                    <a:ext uri="{9D8B030D-6E8A-4147-A177-3AD203B41FA5}">
                      <a16:colId xmlns:a16="http://schemas.microsoft.com/office/drawing/2014/main" val="2648208327"/>
                    </a:ext>
                  </a:extLst>
                </a:gridCol>
                <a:gridCol w="1507803">
                  <a:extLst>
                    <a:ext uri="{9D8B030D-6E8A-4147-A177-3AD203B41FA5}">
                      <a16:colId xmlns:a16="http://schemas.microsoft.com/office/drawing/2014/main" val="246947661"/>
                    </a:ext>
                  </a:extLst>
                </a:gridCol>
                <a:gridCol w="1507803">
                  <a:extLst>
                    <a:ext uri="{9D8B030D-6E8A-4147-A177-3AD203B41FA5}">
                      <a16:colId xmlns:a16="http://schemas.microsoft.com/office/drawing/2014/main" val="4281113092"/>
                    </a:ext>
                  </a:extLst>
                </a:gridCol>
                <a:gridCol w="1421324">
                  <a:extLst>
                    <a:ext uri="{9D8B030D-6E8A-4147-A177-3AD203B41FA5}">
                      <a16:colId xmlns:a16="http://schemas.microsoft.com/office/drawing/2014/main" val="1512755067"/>
                    </a:ext>
                  </a:extLst>
                </a:gridCol>
                <a:gridCol w="1337265">
                  <a:extLst>
                    <a:ext uri="{9D8B030D-6E8A-4147-A177-3AD203B41FA5}">
                      <a16:colId xmlns:a16="http://schemas.microsoft.com/office/drawing/2014/main" val="1120924321"/>
                    </a:ext>
                  </a:extLst>
                </a:gridCol>
              </a:tblGrid>
              <a:tr h="423013"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hu-H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endParaRPr lang="hu-H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200" b="1" i="0" u="none" strike="noStrike" dirty="0">
                          <a:effectLst/>
                          <a:latin typeface="Arial"/>
                          <a:cs typeface="Arial"/>
                        </a:rPr>
                        <a:t>     Bruttó </a:t>
                      </a:r>
                      <a:r>
                        <a:rPr lang="hu-HU" sz="1200" b="1" i="0" u="none" strike="noStrike" dirty="0" err="1">
                          <a:effectLst/>
                          <a:latin typeface="Arial"/>
                          <a:cs typeface="Arial"/>
                        </a:rPr>
                        <a:t>eFtban</a:t>
                      </a:r>
                      <a:endParaRPr lang="hu-HU" sz="1200" b="1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232928"/>
                  </a:ext>
                </a:extLst>
              </a:tr>
              <a:tr h="140578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Címszám</a:t>
                      </a:r>
                    </a:p>
                  </a:txBody>
                  <a:tcPr marL="3249" marR="3249" marT="3249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Rovatrend</a:t>
                      </a:r>
                    </a:p>
                  </a:txBody>
                  <a:tcPr marL="3249" marR="3249" marT="324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Feladat megnevezése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2026. évi 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Önkorm.  Költségvetés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hu-H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2026. évi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1-3 havi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Időarányos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előirányzat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hu-H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2026. évi                            01-03. havi tény (EVIN)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Terv-Tény</a:t>
                      </a:r>
                    </a:p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eFt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                              Terv/Tény (%)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3093499"/>
                  </a:ext>
                </a:extLst>
              </a:tr>
              <a:tr h="55935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5400</a:t>
                      </a: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Piacok üzemeltetése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4160577"/>
                  </a:ext>
                </a:extLst>
              </a:tr>
              <a:tr h="69057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5403</a:t>
                      </a: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K337.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0" i="0" u="none" strike="noStrike" dirty="0">
                          <a:effectLst/>
                          <a:latin typeface="Arial"/>
                          <a:cs typeface="Arial"/>
                        </a:rPr>
                        <a:t>Garay téri piac üzemeltetése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123 861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30 965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17 533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13 433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43,38%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9515834"/>
                  </a:ext>
                </a:extLst>
              </a:tr>
              <a:tr h="707342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5405</a:t>
                      </a: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K337.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0" i="0" u="none" strike="noStrike" dirty="0">
                          <a:effectLst/>
                          <a:latin typeface="Arial"/>
                          <a:cs typeface="Arial"/>
                        </a:rPr>
                        <a:t>Klauzál téri csarnok üzemeltetése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316 655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79 164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57 057*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indent="-90488"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22 107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27,93%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9437562"/>
                  </a:ext>
                </a:extLst>
              </a:tr>
              <a:tr h="602660"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effectLst/>
                          <a:latin typeface="Arial"/>
                          <a:cs typeface="Arial"/>
                        </a:rPr>
                        <a:t>5403+5405 címszám összesen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440 516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110 129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74 589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90488"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35 540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90488"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32,27%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5127908"/>
                  </a:ext>
                </a:extLst>
              </a:tr>
            </a:tbl>
          </a:graphicData>
        </a:graphic>
      </p:graphicFrame>
      <p:sp>
        <p:nvSpPr>
          <p:cNvPr id="5" name="Szövegdoboz 4">
            <a:extLst>
              <a:ext uri="{FF2B5EF4-FFF2-40B4-BE49-F238E27FC236}">
                <a16:creationId xmlns:a16="http://schemas.microsoft.com/office/drawing/2014/main" id="{2CFC7C10-E1C6-4E95-6988-5A977995EF51}"/>
              </a:ext>
            </a:extLst>
          </p:cNvPr>
          <p:cNvSpPr txBox="1"/>
          <p:nvPr/>
        </p:nvSpPr>
        <p:spPr>
          <a:xfrm>
            <a:off x="1547446" y="7870597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/>
              <a:t>*Ebből SPAR jutó üzemeltetési költség 19 050 </a:t>
            </a:r>
            <a:r>
              <a:rPr lang="hu-HU" dirty="0" err="1"/>
              <a:t>eFt</a:t>
            </a:r>
            <a:r>
              <a:rPr lang="hu-H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1016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32E660-1C3D-5A82-4112-FAAFFF70DB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3F45CB46-0E62-4935-BBB8-C78BCAD3217E}"/>
              </a:ext>
            </a:extLst>
          </p:cNvPr>
          <p:cNvSpPr txBox="1"/>
          <p:nvPr/>
        </p:nvSpPr>
        <p:spPr>
          <a:xfrm>
            <a:off x="5512947" y="234841"/>
            <a:ext cx="11780520" cy="18549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749"/>
              </a:lnSpc>
            </a:pPr>
            <a:r>
              <a:rPr lang="hu-HU" sz="4800" dirty="0">
                <a:solidFill>
                  <a:srgbClr val="FFFFFF"/>
                </a:solidFill>
                <a:latin typeface="Arial Black" panose="020B0A04020102020204" pitchFamily="34" charset="0"/>
              </a:rPr>
              <a:t>Lakásgazdálkodás</a:t>
            </a:r>
          </a:p>
          <a:p>
            <a:pPr algn="ctr">
              <a:lnSpc>
                <a:spcPts val="6000"/>
              </a:lnSpc>
            </a:pPr>
            <a:r>
              <a:rPr lang="hu-HU" sz="4000" dirty="0">
                <a:solidFill>
                  <a:srgbClr val="FFFFFF"/>
                </a:solidFill>
                <a:latin typeface="Arial Black" panose="020B0A04020102020204" pitchFamily="34" charset="0"/>
              </a:rPr>
              <a:t>2026. I. negyedév év</a:t>
            </a:r>
            <a:endParaRPr lang="en-US" sz="40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F2AA3BFF-CB53-479B-B4B2-72E0274D9A54}"/>
              </a:ext>
            </a:extLst>
          </p:cNvPr>
          <p:cNvSpPr txBox="1"/>
          <p:nvPr/>
        </p:nvSpPr>
        <p:spPr>
          <a:xfrm>
            <a:off x="5313302" y="2407551"/>
            <a:ext cx="12179810" cy="75802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15000"/>
              </a:lnSpc>
              <a:spcAft>
                <a:spcPts val="2400"/>
              </a:spcAft>
            </a:pPr>
            <a:r>
              <a:rPr lang="hu-HU" sz="24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A bérleti időtartam lejárta miatt történő megszűnést követően, 22 bérlővel kötöttünk újabb határozott idejű bérleti szerződést.</a:t>
            </a:r>
          </a:p>
          <a:p>
            <a:pPr algn="just">
              <a:lnSpc>
                <a:spcPct val="115000"/>
              </a:lnSpc>
              <a:spcAft>
                <a:spcPts val="2400"/>
              </a:spcAft>
            </a:pPr>
            <a:r>
              <a:rPr lang="hu-HU" sz="24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A PKB egy esetben járult hozzá jogviszony folytatására irányuló tartási szerződés megkötéséhez.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hu-HU" sz="24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A 2026. I. bérlakás pályázat - a PKB döntését követően - 20 db lakás rendeltetésszerű használatra alkalmassá tételi kötelezettséggel történő bérbeadására, februárban került kiírásra. A papíralapon és digitális formában beérkezett pályázatok bontási és formai értékelési eljárása lezajlott. A pályázati felhívásra 40 pályázó 74 pályázata közül 36 db pályázat vonatkozásában hiánypótlási felhívás került kiküldésre, 5 db pályázat formailag érvénytelennek minősült. A pályázatok tartalmi értékelése jelenleg is zajlik, a pályázatok elbírálására és az eredményhirdetésre a II. negyedévben kerül sor.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hu-HU" sz="24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Előkészítés alatt áll a következő, 2026. II. bérlakás pályázat kiírása, amely a II. félévben várható.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hu-HU" sz="2400" b="1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Kép 8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08A85778-9E8D-E31D-725B-112331AA03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81400" y="9505355"/>
            <a:ext cx="3138556" cy="757400"/>
          </a:xfrm>
          <a:prstGeom prst="rect">
            <a:avLst/>
          </a:prstGeom>
        </p:spPr>
      </p:pic>
      <p:sp>
        <p:nvSpPr>
          <p:cNvPr id="7" name="Freeform 2">
            <a:extLst>
              <a:ext uri="{FF2B5EF4-FFF2-40B4-BE49-F238E27FC236}">
                <a16:creationId xmlns:a16="http://schemas.microsoft.com/office/drawing/2014/main" id="{CA148825-873E-364F-71D2-0D3ACC545480}"/>
              </a:ext>
            </a:extLst>
          </p:cNvPr>
          <p:cNvSpPr/>
          <p:nvPr/>
        </p:nvSpPr>
        <p:spPr>
          <a:xfrm>
            <a:off x="-104807" y="0"/>
            <a:ext cx="4905407" cy="10262755"/>
          </a:xfrm>
          <a:custGeom>
            <a:avLst/>
            <a:gdLst/>
            <a:ahLst/>
            <a:cxnLst/>
            <a:rect l="l" t="t" r="r" b="b"/>
            <a:pathLst>
              <a:path w="12375338" h="11571890">
                <a:moveTo>
                  <a:pt x="0" y="0"/>
                </a:moveTo>
                <a:lnTo>
                  <a:pt x="12375338" y="0"/>
                </a:lnTo>
                <a:lnTo>
                  <a:pt x="12375338" y="11571890"/>
                </a:lnTo>
                <a:lnTo>
                  <a:pt x="0" y="115718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</a:blip>
            <a:stretch>
              <a:fillRect l="-316308" t="-15592" r="-173869" b="-42910"/>
            </a:stretch>
          </a:blipFill>
        </p:spPr>
        <p:txBody>
          <a:bodyPr/>
          <a:lstStyle/>
          <a:p>
            <a:endParaRPr lang="hu-HU"/>
          </a:p>
        </p:txBody>
      </p:sp>
      <p:pic>
        <p:nvPicPr>
          <p:cNvPr id="8" name="Kép 7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EC869B3C-9A53-E69B-8AE8-C21940E538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00" y="9184400"/>
            <a:ext cx="3138556" cy="757400"/>
          </a:xfrm>
          <a:prstGeom prst="rect">
            <a:avLst/>
          </a:prstGeom>
        </p:spPr>
      </p:pic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934580FE-9409-DE2B-2700-D54F4FEFC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10500" y="9505355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12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990600" y="988259"/>
            <a:ext cx="16770626" cy="12461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</a:rPr>
              <a:t>Lakásállomány komfortfokozat és </a:t>
            </a:r>
          </a:p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</a:rPr>
              <a:t>lakásméret megoszlás szerint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 Black" panose="020B0A04020102020204" pitchFamily="34" charset="0"/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C7CBC57-FFD3-61C8-7430-B09E51557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pic>
        <p:nvPicPr>
          <p:cNvPr id="5" name="Kép 4" descr="A képen szöveg, Betűtípus, képernyőkép, Grafika látható&#10;&#10;Automatikusan generált leírás">
            <a:extLst>
              <a:ext uri="{FF2B5EF4-FFF2-40B4-BE49-F238E27FC236}">
                <a16:creationId xmlns:a16="http://schemas.microsoft.com/office/drawing/2014/main" id="{DBC89902-3E90-0F67-4AAE-04B0BE1171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0954" y="8996170"/>
            <a:ext cx="2987046" cy="1286259"/>
          </a:xfrm>
          <a:prstGeom prst="rect">
            <a:avLst/>
          </a:prstGeom>
        </p:spPr>
      </p:pic>
      <p:graphicFrame>
        <p:nvGraphicFramePr>
          <p:cNvPr id="4" name="Táblázat 3">
            <a:extLst>
              <a:ext uri="{FF2B5EF4-FFF2-40B4-BE49-F238E27FC236}">
                <a16:creationId xmlns:a16="http://schemas.microsoft.com/office/drawing/2014/main" id="{0DCD3D17-3DB1-A406-F935-8BC2272718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521953"/>
              </p:ext>
            </p:extLst>
          </p:nvPr>
        </p:nvGraphicFramePr>
        <p:xfrm>
          <a:off x="1407160" y="2604598"/>
          <a:ext cx="15076203" cy="6096000"/>
        </p:xfrm>
        <a:graphic>
          <a:graphicData uri="http://schemas.openxmlformats.org/drawingml/2006/table">
            <a:tbl>
              <a:tblPr/>
              <a:tblGrid>
                <a:gridCol w="2725533">
                  <a:extLst>
                    <a:ext uri="{9D8B030D-6E8A-4147-A177-3AD203B41FA5}">
                      <a16:colId xmlns:a16="http://schemas.microsoft.com/office/drawing/2014/main" val="4142365353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3971866024"/>
                    </a:ext>
                  </a:extLst>
                </a:gridCol>
                <a:gridCol w="948724">
                  <a:extLst>
                    <a:ext uri="{9D8B030D-6E8A-4147-A177-3AD203B41FA5}">
                      <a16:colId xmlns:a16="http://schemas.microsoft.com/office/drawing/2014/main" val="701490948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1282930013"/>
                    </a:ext>
                  </a:extLst>
                </a:gridCol>
                <a:gridCol w="948724">
                  <a:extLst>
                    <a:ext uri="{9D8B030D-6E8A-4147-A177-3AD203B41FA5}">
                      <a16:colId xmlns:a16="http://schemas.microsoft.com/office/drawing/2014/main" val="4245071850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2165392484"/>
                    </a:ext>
                  </a:extLst>
                </a:gridCol>
                <a:gridCol w="952547">
                  <a:extLst>
                    <a:ext uri="{9D8B030D-6E8A-4147-A177-3AD203B41FA5}">
                      <a16:colId xmlns:a16="http://schemas.microsoft.com/office/drawing/2014/main" val="3770048299"/>
                    </a:ext>
                  </a:extLst>
                </a:gridCol>
                <a:gridCol w="1100148">
                  <a:extLst>
                    <a:ext uri="{9D8B030D-6E8A-4147-A177-3AD203B41FA5}">
                      <a16:colId xmlns:a16="http://schemas.microsoft.com/office/drawing/2014/main" val="2689466435"/>
                    </a:ext>
                  </a:extLst>
                </a:gridCol>
                <a:gridCol w="983224">
                  <a:extLst>
                    <a:ext uri="{9D8B030D-6E8A-4147-A177-3AD203B41FA5}">
                      <a16:colId xmlns:a16="http://schemas.microsoft.com/office/drawing/2014/main" val="1523930585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131156165"/>
                    </a:ext>
                  </a:extLst>
                </a:gridCol>
                <a:gridCol w="948724">
                  <a:extLst>
                    <a:ext uri="{9D8B030D-6E8A-4147-A177-3AD203B41FA5}">
                      <a16:colId xmlns:a16="http://schemas.microsoft.com/office/drawing/2014/main" val="3486080045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3650527938"/>
                    </a:ext>
                  </a:extLst>
                </a:gridCol>
                <a:gridCol w="948724">
                  <a:extLst>
                    <a:ext uri="{9D8B030D-6E8A-4147-A177-3AD203B41FA5}">
                      <a16:colId xmlns:a16="http://schemas.microsoft.com/office/drawing/2014/main" val="2611567439"/>
                    </a:ext>
                  </a:extLst>
                </a:gridCol>
              </a:tblGrid>
              <a:tr h="3200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2026. március 31.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összkomfortos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komfortos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félkomfortos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komfortnélküli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szükséglakás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Összesen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9262341"/>
                  </a:ext>
                </a:extLst>
              </a:tr>
              <a:tr h="32000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9200047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piac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15,3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13,6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7639144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költségelvű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69,1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26,8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36,4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1 397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64,6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4510625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szociális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4948357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Díjmentes+máscélú haszn.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0606691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hasznosítható üres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43,3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14,5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11,2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923202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nem hasznosítható üres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49,1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9384017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Összesen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1 636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1966261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9412588"/>
                  </a:ext>
                </a:extLst>
              </a:tr>
              <a:tr h="3360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2026. március 31.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összkomfortos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komfortos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félkomfortos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komfortnélküli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szükséglakás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Összesen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644979"/>
                  </a:ext>
                </a:extLst>
              </a:tr>
              <a:tr h="32000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</a:t>
                      </a:r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m</a:t>
                      </a:r>
                      <a:r>
                        <a:rPr lang="hu-HU" sz="16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</a:t>
                      </a:r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m</a:t>
                      </a:r>
                      <a:r>
                        <a:rPr lang="hu-HU" sz="16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</a:t>
                      </a:r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m</a:t>
                      </a:r>
                      <a:r>
                        <a:rPr lang="hu-HU" sz="16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</a:t>
                      </a:r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m</a:t>
                      </a:r>
                      <a:r>
                        <a:rPr lang="hu-HU" sz="17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hu-HU" sz="17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7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Össz</a:t>
                      </a:r>
                      <a:r>
                        <a:rPr lang="hu-HU" sz="1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</a:t>
                      </a:r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m</a:t>
                      </a:r>
                      <a:r>
                        <a:rPr lang="hu-HU" sz="17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hu-HU" sz="17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2685112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piaci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63,1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10 607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42,3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33,1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31,9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12 467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42,4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2734468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költségelvű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5 749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50,9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53 464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48,7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4 884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1 052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30,9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21,1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65 571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46,9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12650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szociális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53,2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1 705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48,7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42,4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2 211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49,1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592903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Díjmentes+máscélú haszn. 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53,3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45,0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2187011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hasznosítható üres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61,3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6 681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45,1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33,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1 775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32,3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19,5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9 950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40,9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1909168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nem hasznosítható üres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5 075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51,8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31,1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16,9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7 303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262526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Összesen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8 013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52,72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77 852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47,6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7 007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36,7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4 045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31,9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1 035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18,8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97 952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825711"/>
                  </a:ext>
                </a:extLst>
              </a:tr>
            </a:tbl>
          </a:graphicData>
        </a:graphic>
      </p:graphicFrame>
      <p:sp>
        <p:nvSpPr>
          <p:cNvPr id="12" name="Dia számának helye 11">
            <a:extLst>
              <a:ext uri="{FF2B5EF4-FFF2-40B4-BE49-F238E27FC236}">
                <a16:creationId xmlns:a16="http://schemas.microsoft.com/office/drawing/2014/main" id="{956C3ECE-4583-4E1D-15B6-6B3AC9794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45673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15683" y="685260"/>
            <a:ext cx="10668000" cy="10384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880"/>
              </a:lnSpc>
            </a:pPr>
            <a:r>
              <a:rPr lang="hu-HU" sz="4800" dirty="0">
                <a:solidFill>
                  <a:srgbClr val="FFFFFF"/>
                </a:solidFill>
                <a:latin typeface="Arial Black" panose="020B0A04020102020204" pitchFamily="34" charset="0"/>
              </a:rPr>
              <a:t>Helyiséggazdálkodás</a:t>
            </a:r>
            <a:endParaRPr lang="en-US" sz="48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707366" y="1884153"/>
            <a:ext cx="11076317" cy="66890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hu-HU" sz="4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2026. I. negyedév</a:t>
            </a:r>
          </a:p>
          <a:p>
            <a:pPr algn="just"/>
            <a:endParaRPr lang="hu-HU" sz="25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2026. I. negyedévében 9 db korábban kihasználatlan, üres helyiség került bérbeadásra, ezzel egyidőben 8 db helyiség visszavétele történt meg.</a:t>
            </a:r>
          </a:p>
          <a:p>
            <a:pPr algn="just"/>
            <a:endParaRPr lang="hu-HU" sz="25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hu-HU" sz="25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hu-HU" sz="25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hu-HU" sz="1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hu-HU" sz="1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hu-HU" sz="1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hu-HU" sz="1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/>
            <a:endParaRPr lang="hu-HU" sz="1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hu-HU" sz="2500" b="1" kern="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400" b="1" kern="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Ebben az időszakban 2 helyiségpályázati eljárás keretében 33 db helyiség került kiírásra. Az egyik pályázat lezárult,  a pályázat kiértékelése, PKB előkészítése folyamatban van.</a:t>
            </a:r>
          </a:p>
          <a:p>
            <a:pPr algn="just"/>
            <a:endParaRPr lang="hu-HU" sz="2400" b="1" kern="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400" b="1" kern="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2026. I. negyedévben összesen 3 db előterjesztésünk volt.</a:t>
            </a:r>
            <a:endParaRPr lang="hu-HU" sz="2500" b="1" kern="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ts val="2564"/>
              </a:lnSpc>
              <a:spcBef>
                <a:spcPct val="0"/>
              </a:spcBef>
            </a:pPr>
            <a:endParaRPr lang="en-US" sz="2500" u="none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AADF2E94-6F85-9AC2-ADEF-A9923D7043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id="{57DC2F55-C06F-2852-F2B8-A0D3B82A9829}"/>
              </a:ext>
            </a:extLst>
          </p:cNvPr>
          <p:cNvGrpSpPr>
            <a:grpSpLocks noChangeAspect="1"/>
          </p:cNvGrpSpPr>
          <p:nvPr/>
        </p:nvGrpSpPr>
        <p:grpSpPr>
          <a:xfrm>
            <a:off x="12268200" y="1028700"/>
            <a:ext cx="5486400" cy="8229600"/>
            <a:chOff x="0" y="0"/>
            <a:chExt cx="6350000" cy="952500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F40BC5D7-75F0-6715-DEAE-86082CB8273E}"/>
                </a:ext>
              </a:extLst>
            </p:cNvPr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62500" r="-62500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3A326DCA-4FF9-AC99-C432-8D0BF6ED4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96200" y="945988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7</a:t>
            </a:fld>
            <a:endParaRPr lang="en-US"/>
          </a:p>
        </p:txBody>
      </p:sp>
      <p:graphicFrame>
        <p:nvGraphicFramePr>
          <p:cNvPr id="5" name="Táblázat 4">
            <a:extLst>
              <a:ext uri="{FF2B5EF4-FFF2-40B4-BE49-F238E27FC236}">
                <a16:creationId xmlns:a16="http://schemas.microsoft.com/office/drawing/2014/main" id="{45B96FF7-567E-CC9A-C845-B83748A918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166555"/>
              </p:ext>
            </p:extLst>
          </p:nvPr>
        </p:nvGraphicFramePr>
        <p:xfrm>
          <a:off x="707366" y="3844441"/>
          <a:ext cx="11226327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3761">
                  <a:extLst>
                    <a:ext uri="{9D8B030D-6E8A-4147-A177-3AD203B41FA5}">
                      <a16:colId xmlns:a16="http://schemas.microsoft.com/office/drawing/2014/main" val="3486506545"/>
                    </a:ext>
                  </a:extLst>
                </a:gridCol>
                <a:gridCol w="1454961">
                  <a:extLst>
                    <a:ext uri="{9D8B030D-6E8A-4147-A177-3AD203B41FA5}">
                      <a16:colId xmlns:a16="http://schemas.microsoft.com/office/drawing/2014/main" val="3279421492"/>
                    </a:ext>
                  </a:extLst>
                </a:gridCol>
                <a:gridCol w="1596326">
                  <a:extLst>
                    <a:ext uri="{9D8B030D-6E8A-4147-A177-3AD203B41FA5}">
                      <a16:colId xmlns:a16="http://schemas.microsoft.com/office/drawing/2014/main" val="272080636"/>
                    </a:ext>
                  </a:extLst>
                </a:gridCol>
                <a:gridCol w="1565328">
                  <a:extLst>
                    <a:ext uri="{9D8B030D-6E8A-4147-A177-3AD203B41FA5}">
                      <a16:colId xmlns:a16="http://schemas.microsoft.com/office/drawing/2014/main" val="2466372751"/>
                    </a:ext>
                  </a:extLst>
                </a:gridCol>
                <a:gridCol w="1689316">
                  <a:extLst>
                    <a:ext uri="{9D8B030D-6E8A-4147-A177-3AD203B41FA5}">
                      <a16:colId xmlns:a16="http://schemas.microsoft.com/office/drawing/2014/main" val="3845424799"/>
                    </a:ext>
                  </a:extLst>
                </a:gridCol>
                <a:gridCol w="1658318">
                  <a:extLst>
                    <a:ext uri="{9D8B030D-6E8A-4147-A177-3AD203B41FA5}">
                      <a16:colId xmlns:a16="http://schemas.microsoft.com/office/drawing/2014/main" val="2670897101"/>
                    </a:ext>
                  </a:extLst>
                </a:gridCol>
                <a:gridCol w="1658317">
                  <a:extLst>
                    <a:ext uri="{9D8B030D-6E8A-4147-A177-3AD203B41FA5}">
                      <a16:colId xmlns:a16="http://schemas.microsoft.com/office/drawing/2014/main" val="41057431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hu-H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Utcai </a:t>
                      </a:r>
                    </a:p>
                    <a:p>
                      <a:pPr algn="ctr"/>
                      <a:r>
                        <a:rPr lang="hu-HU" dirty="0"/>
                        <a:t>földszint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Utcai pince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Emelet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Udvari pince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Udvari földszint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Gépkocsi beálló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861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b="0" dirty="0"/>
                        <a:t>Kiadott</a:t>
                      </a:r>
                      <a:r>
                        <a:rPr lang="hu-HU" dirty="0"/>
                        <a:t> (db)</a:t>
                      </a: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  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 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 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 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1319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/>
                        <a:t>Terület (m2)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613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 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920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/>
                        <a:t>Visszavett (db)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  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 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521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/>
                        <a:t>Terület (m2)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258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 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118155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A648C8-C37E-F6D2-9BE6-3CA8FA9D6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75874607-0734-CD2A-CBF1-BB1F92C49A71}"/>
              </a:ext>
            </a:extLst>
          </p:cNvPr>
          <p:cNvSpPr txBox="1"/>
          <p:nvPr/>
        </p:nvSpPr>
        <p:spPr>
          <a:xfrm>
            <a:off x="1153782" y="461989"/>
            <a:ext cx="10668000" cy="10384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880"/>
              </a:lnSpc>
            </a:pPr>
            <a:r>
              <a:rPr lang="hu-HU" sz="4800" dirty="0">
                <a:solidFill>
                  <a:srgbClr val="FFFFFF"/>
                </a:solidFill>
                <a:latin typeface="Arial Black" panose="020B0A04020102020204" pitchFamily="34" charset="0"/>
              </a:rPr>
              <a:t>Helyiséggazdálkodás</a:t>
            </a:r>
            <a:endParaRPr lang="en-US" sz="48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103288A8-6F23-985F-2367-C7DF69A6E6BC}"/>
              </a:ext>
            </a:extLst>
          </p:cNvPr>
          <p:cNvSpPr txBox="1"/>
          <p:nvPr/>
        </p:nvSpPr>
        <p:spPr>
          <a:xfrm>
            <a:off x="968674" y="1522276"/>
            <a:ext cx="11076317" cy="82740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hu-HU" sz="4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2026. I. negyedév</a:t>
            </a:r>
          </a:p>
          <a:p>
            <a:pPr algn="just"/>
            <a:endParaRPr lang="hu-HU" sz="25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hu-HU" sz="25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Képviselő-testület 2025-ben elfogadta Erzsébetváros új helyiségrendeletét 86/2025. (II.19.), valamint az új irányelveket a nem lakás céljára szolgáló helyiségekre 151/2025. (IV.29.) számú határozatot. Az új szabályozás 2025. május 01. napján lépett hatályba.</a:t>
            </a:r>
          </a:p>
          <a:p>
            <a:pPr algn="just"/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A Képviselő-testület határozatával módosult a helyiségek bérleti díja, valamint az övezeti besorolása.</a:t>
            </a:r>
          </a:p>
          <a:p>
            <a:pPr algn="just"/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A Határozat VI. 2. pontja értelmében a bérleti szerződés módosítását kellett kezdeményezni, amennyiben az új szabályozás szerint magasabb összegű bérleti díj lenne megállapítható.</a:t>
            </a:r>
          </a:p>
          <a:p>
            <a:pPr algn="just"/>
            <a:endParaRPr lang="hu-HU" sz="24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69875" indent="-269875" algn="just"/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- 2026. I. negyedévben az egyesületeknek, civil szervezeteknek került kiküldésre a bérleti díj módosításra vonatkozóan a tájékoztató levél.</a:t>
            </a:r>
          </a:p>
          <a:p>
            <a:pPr marL="269875" indent="-269875" algn="just"/>
            <a:r>
              <a:rPr lang="hu-HU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A rendeletnek megfelelően folyamatosan küldjük ki bérleti díj módosításáról a tájékoztató levelet azoknak a bérlőknek, akik 2024. január után kötöttek bérleti szerződést és a 18 hónapos moratórium lejárt.</a:t>
            </a:r>
          </a:p>
          <a:p>
            <a:pPr algn="just"/>
            <a:endParaRPr lang="hu-HU" sz="25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/>
            <a:endParaRPr lang="hu-HU" sz="1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hu-HU" sz="2500" b="1" kern="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ts val="2564"/>
              </a:lnSpc>
              <a:spcBef>
                <a:spcPct val="0"/>
              </a:spcBef>
            </a:pPr>
            <a:endParaRPr lang="en-US" sz="2500" u="none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55B790E5-E4D5-C31F-87D8-E79C7204A6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id="{97EA44B9-10DE-A4F3-005D-1CE0C63A6F57}"/>
              </a:ext>
            </a:extLst>
          </p:cNvPr>
          <p:cNvGrpSpPr>
            <a:grpSpLocks noChangeAspect="1"/>
          </p:cNvGrpSpPr>
          <p:nvPr/>
        </p:nvGrpSpPr>
        <p:grpSpPr>
          <a:xfrm>
            <a:off x="12268200" y="1028700"/>
            <a:ext cx="5486400" cy="8229600"/>
            <a:chOff x="0" y="0"/>
            <a:chExt cx="6350000" cy="952500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E3B5E9CD-AD24-2C36-DBAE-A5EC083713D3}"/>
                </a:ext>
              </a:extLst>
            </p:cNvPr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62500" r="-62500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A0A53D4E-3B79-8F71-A06C-4624B6A0B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96200" y="945988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447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260285" y="647700"/>
            <a:ext cx="15508638" cy="12596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800" dirty="0">
                <a:solidFill>
                  <a:schemeClr val="tx2">
                    <a:lumMod val="75000"/>
                  </a:schemeClr>
                </a:solidFill>
              </a:rPr>
              <a:t>Helyiségállomány albetét funkció </a:t>
            </a:r>
          </a:p>
          <a:p>
            <a:pPr algn="ctr"/>
            <a:r>
              <a:rPr lang="hu-HU" sz="4800" dirty="0">
                <a:solidFill>
                  <a:schemeClr val="tx2">
                    <a:lumMod val="75000"/>
                  </a:schemeClr>
                </a:solidFill>
              </a:rPr>
              <a:t>és lakásméret megoszlás szerint</a:t>
            </a:r>
            <a:endParaRPr lang="en-US" sz="4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" name="Kép 1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FF6A9BD6-8BB5-95B1-68A1-5607F71078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pic>
        <p:nvPicPr>
          <p:cNvPr id="4" name="Kép 3" descr="A képen szöveg, Betűtípus, képernyőkép, Grafika látható&#10;&#10;Automatikusan generált leírás">
            <a:extLst>
              <a:ext uri="{FF2B5EF4-FFF2-40B4-BE49-F238E27FC236}">
                <a16:creationId xmlns:a16="http://schemas.microsoft.com/office/drawing/2014/main" id="{8A759E95-711A-BB13-9459-8794B0F331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0954" y="8996170"/>
            <a:ext cx="2987046" cy="1286259"/>
          </a:xfrm>
          <a:prstGeom prst="rect">
            <a:avLst/>
          </a:prstGeom>
        </p:spPr>
      </p:pic>
      <p:graphicFrame>
        <p:nvGraphicFramePr>
          <p:cNvPr id="6" name="Táblázat 5">
            <a:extLst>
              <a:ext uri="{FF2B5EF4-FFF2-40B4-BE49-F238E27FC236}">
                <a16:creationId xmlns:a16="http://schemas.microsoft.com/office/drawing/2014/main" id="{B93E4DEC-0314-D0B3-7FDA-7D2E99F821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04292"/>
              </p:ext>
            </p:extLst>
          </p:nvPr>
        </p:nvGraphicFramePr>
        <p:xfrm>
          <a:off x="1066801" y="2420516"/>
          <a:ext cx="15702122" cy="6158647"/>
        </p:xfrm>
        <a:graphic>
          <a:graphicData uri="http://schemas.openxmlformats.org/drawingml/2006/table">
            <a:tbl>
              <a:tblPr/>
              <a:tblGrid>
                <a:gridCol w="2401019">
                  <a:extLst>
                    <a:ext uri="{9D8B030D-6E8A-4147-A177-3AD203B41FA5}">
                      <a16:colId xmlns:a16="http://schemas.microsoft.com/office/drawing/2014/main" val="3312724486"/>
                    </a:ext>
                  </a:extLst>
                </a:gridCol>
                <a:gridCol w="921262">
                  <a:extLst>
                    <a:ext uri="{9D8B030D-6E8A-4147-A177-3AD203B41FA5}">
                      <a16:colId xmlns:a16="http://schemas.microsoft.com/office/drawing/2014/main" val="940678461"/>
                    </a:ext>
                  </a:extLst>
                </a:gridCol>
                <a:gridCol w="745618">
                  <a:extLst>
                    <a:ext uri="{9D8B030D-6E8A-4147-A177-3AD203B41FA5}">
                      <a16:colId xmlns:a16="http://schemas.microsoft.com/office/drawing/2014/main" val="606365822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97660691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106541943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241407497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124990388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515423548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650899411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971293783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932508951"/>
                    </a:ext>
                  </a:extLst>
                </a:gridCol>
                <a:gridCol w="707053">
                  <a:extLst>
                    <a:ext uri="{9D8B030D-6E8A-4147-A177-3AD203B41FA5}">
                      <a16:colId xmlns:a16="http://schemas.microsoft.com/office/drawing/2014/main" val="590555412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987434792"/>
                    </a:ext>
                  </a:extLst>
                </a:gridCol>
                <a:gridCol w="797039">
                  <a:extLst>
                    <a:ext uri="{9D8B030D-6E8A-4147-A177-3AD203B41FA5}">
                      <a16:colId xmlns:a16="http://schemas.microsoft.com/office/drawing/2014/main" val="1351948443"/>
                    </a:ext>
                  </a:extLst>
                </a:gridCol>
                <a:gridCol w="771331">
                  <a:extLst>
                    <a:ext uri="{9D8B030D-6E8A-4147-A177-3AD203B41FA5}">
                      <a16:colId xmlns:a16="http://schemas.microsoft.com/office/drawing/2014/main" val="3565506583"/>
                    </a:ext>
                  </a:extLst>
                </a:gridCol>
                <a:gridCol w="771331">
                  <a:extLst>
                    <a:ext uri="{9D8B030D-6E8A-4147-A177-3AD203B41FA5}">
                      <a16:colId xmlns:a16="http://schemas.microsoft.com/office/drawing/2014/main" val="2058106045"/>
                    </a:ext>
                  </a:extLst>
                </a:gridCol>
                <a:gridCol w="834463">
                  <a:extLst>
                    <a:ext uri="{9D8B030D-6E8A-4147-A177-3AD203B41FA5}">
                      <a16:colId xmlns:a16="http://schemas.microsoft.com/office/drawing/2014/main" val="2813306644"/>
                    </a:ext>
                  </a:extLst>
                </a:gridCol>
                <a:gridCol w="759619">
                  <a:extLst>
                    <a:ext uri="{9D8B030D-6E8A-4147-A177-3AD203B41FA5}">
                      <a16:colId xmlns:a16="http://schemas.microsoft.com/office/drawing/2014/main" val="2149407786"/>
                    </a:ext>
                  </a:extLst>
                </a:gridCol>
                <a:gridCol w="861318">
                  <a:extLst>
                    <a:ext uri="{9D8B030D-6E8A-4147-A177-3AD203B41FA5}">
                      <a16:colId xmlns:a16="http://schemas.microsoft.com/office/drawing/2014/main" val="322856358"/>
                    </a:ext>
                  </a:extLst>
                </a:gridCol>
              </a:tblGrid>
              <a:tr h="93826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2026. március 31. 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defTabSz="896938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UTCAI </a:t>
                      </a:r>
                    </a:p>
                    <a:p>
                      <a:pPr algn="ctr" defTabSz="896938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FÖLDSZINT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UDVARI FÖLDSZINT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UTCAI </a:t>
                      </a:r>
                    </a:p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PINCE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UDVARI </a:t>
                      </a:r>
                    </a:p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PINCE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FÉLEMELET-EMELET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TETŐTÉR-PADLÁS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EGYEBEK </a:t>
                      </a:r>
                    </a:p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(iskola, épület, trafó, terület, stb..)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GÉPKOCSI BEÁLLÓK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ÖSSZESEN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0998566"/>
                  </a:ext>
                </a:extLst>
              </a:tr>
              <a:tr h="375307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3029648"/>
                  </a:ext>
                </a:extLst>
              </a:tr>
              <a:tr h="37530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BÉRLŐS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883954"/>
                  </a:ext>
                </a:extLst>
              </a:tr>
              <a:tr h="37530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ÜRES - nem haszn.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1,9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9,7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5,8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595199"/>
                  </a:ext>
                </a:extLst>
              </a:tr>
              <a:tr h="37530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ÜRES - hasznosítható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011269"/>
                  </a:ext>
                </a:extLst>
              </a:tr>
              <a:tr h="37530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ÖSSZESEN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1 468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6272115"/>
                  </a:ext>
                </a:extLst>
              </a:tr>
              <a:tr h="375307">
                <a:tc>
                  <a:txBody>
                    <a:bodyPr/>
                    <a:lstStyle/>
                    <a:p>
                      <a:pPr algn="l" fontAlgn="b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5901822"/>
                  </a:ext>
                </a:extLst>
              </a:tr>
              <a:tr h="9187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2026. március 31.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UTCAI </a:t>
                      </a:r>
                    </a:p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FÖLDSZINT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UDVARI FÖLDSZINT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UTCAI</a:t>
                      </a:r>
                    </a:p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PINCE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UDVARI </a:t>
                      </a:r>
                    </a:p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PINCE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FÉLEMELET-EMELET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TETŐTÉR-PADLÁS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EGYEBEK</a:t>
                      </a:r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(iskola, épület, trafó, terület, stb..)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GÉPKOCSI BEÁLLÓK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ÖSSZESEN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7861683"/>
                  </a:ext>
                </a:extLst>
              </a:tr>
              <a:tr h="522621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</a:t>
                      </a:r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</a:t>
                      </a:r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</a:t>
                      </a:r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</a:t>
                      </a:r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</a:t>
                      </a:r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</a:t>
                      </a:r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6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</a:t>
                      </a:r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</a:t>
                      </a:r>
                      <a:r>
                        <a:rPr lang="hu-HU" sz="16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0101161"/>
                  </a:ext>
                </a:extLst>
              </a:tr>
              <a:tr h="37530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BÉRLŐS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42 145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8 825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7 857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7 406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6 958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15 855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1 579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90 609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163891"/>
                  </a:ext>
                </a:extLst>
              </a:tr>
              <a:tr h="37530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ÜRES - nem haszn.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89,2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803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1 862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96,5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3 088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583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146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7 583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9179022"/>
                  </a:ext>
                </a:extLst>
              </a:tr>
              <a:tr h="401288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ÜRES - hasznosítható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79,9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7 192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3 172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95,9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29 631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17 579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86,7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1 127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733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61 334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9313734"/>
                  </a:ext>
                </a:extLst>
              </a:tr>
              <a:tr h="37530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ÖSSZESEN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50 140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13 042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39 350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28 073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8 668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1 798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16 734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1 721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159 526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066565"/>
                  </a:ext>
                </a:extLst>
              </a:tr>
            </a:tbl>
          </a:graphicData>
        </a:graphic>
      </p:graphicFrame>
      <p:sp>
        <p:nvSpPr>
          <p:cNvPr id="12" name="Dia számának helye 11">
            <a:extLst>
              <a:ext uri="{FF2B5EF4-FFF2-40B4-BE49-F238E27FC236}">
                <a16:creationId xmlns:a16="http://schemas.microsoft.com/office/drawing/2014/main" id="{C7A791F4-18BC-667B-7C7E-D1492E605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945673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6622</TotalTime>
  <Words>6588</Words>
  <Application>Microsoft Office PowerPoint</Application>
  <PresentationFormat>Egyéni</PresentationFormat>
  <Paragraphs>1638</Paragraphs>
  <Slides>42</Slides>
  <Notes>4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9</vt:i4>
      </vt:variant>
      <vt:variant>
        <vt:lpstr>Téma</vt:lpstr>
      </vt:variant>
      <vt:variant>
        <vt:i4>4</vt:i4>
      </vt:variant>
      <vt:variant>
        <vt:lpstr>Diacímek</vt:lpstr>
      </vt:variant>
      <vt:variant>
        <vt:i4>42</vt:i4>
      </vt:variant>
    </vt:vector>
  </HeadingPairs>
  <TitlesOfParts>
    <vt:vector size="55" baseType="lpstr">
      <vt:lpstr>Wingdings</vt:lpstr>
      <vt:lpstr>Arial Black</vt:lpstr>
      <vt:lpstr>Courier New</vt:lpstr>
      <vt:lpstr>Aptos</vt:lpstr>
      <vt:lpstr>Arial</vt:lpstr>
      <vt:lpstr>Martel Heavy</vt:lpstr>
      <vt:lpstr>Calibri</vt:lpstr>
      <vt:lpstr>Arial Bold</vt:lpstr>
      <vt:lpstr>Aptos Narrow</vt:lpstr>
      <vt:lpstr>Office Theme</vt:lpstr>
      <vt:lpstr>1_Office Theme</vt:lpstr>
      <vt:lpstr>2_Office Theme</vt:lpstr>
      <vt:lpstr>3_Office Theme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Kimmel Anna</dc:creator>
  <cp:lastModifiedBy>Kalmár Attila</cp:lastModifiedBy>
  <cp:revision>121</cp:revision>
  <cp:lastPrinted>2026-06-04T08:08:50Z</cp:lastPrinted>
  <dcterms:created xsi:type="dcterms:W3CDTF">2006-08-16T00:00:00Z</dcterms:created>
  <dcterms:modified xsi:type="dcterms:W3CDTF">2026-06-05T08:55:23Z</dcterms:modified>
  <dc:identifier>DAFwNQ6k1sg</dc:identifier>
</cp:coreProperties>
</file>