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60" r:id="rId2"/>
  </p:sldMasterIdLst>
  <p:notesMasterIdLst>
    <p:notesMasterId r:id="rId29"/>
  </p:notesMasterIdLst>
  <p:handoutMasterIdLst>
    <p:handoutMasterId r:id="rId30"/>
  </p:handoutMasterIdLst>
  <p:sldIdLst>
    <p:sldId id="276" r:id="rId3"/>
    <p:sldId id="261" r:id="rId4"/>
    <p:sldId id="281" r:id="rId5"/>
    <p:sldId id="300" r:id="rId6"/>
    <p:sldId id="295" r:id="rId7"/>
    <p:sldId id="296" r:id="rId8"/>
    <p:sldId id="258" r:id="rId9"/>
    <p:sldId id="259" r:id="rId10"/>
    <p:sldId id="298" r:id="rId11"/>
    <p:sldId id="292" r:id="rId12"/>
    <p:sldId id="293" r:id="rId13"/>
    <p:sldId id="260" r:id="rId14"/>
    <p:sldId id="299" r:id="rId15"/>
    <p:sldId id="273" r:id="rId16"/>
    <p:sldId id="294" r:id="rId17"/>
    <p:sldId id="274" r:id="rId18"/>
    <p:sldId id="301" r:id="rId19"/>
    <p:sldId id="282" r:id="rId20"/>
    <p:sldId id="297" r:id="rId21"/>
    <p:sldId id="279" r:id="rId22"/>
    <p:sldId id="267" r:id="rId23"/>
    <p:sldId id="268" r:id="rId24"/>
    <p:sldId id="283" r:id="rId25"/>
    <p:sldId id="270" r:id="rId26"/>
    <p:sldId id="271" r:id="rId27"/>
    <p:sldId id="272" r:id="rId28"/>
  </p:sldIdLst>
  <p:sldSz cx="18288000" cy="10287000"/>
  <p:notesSz cx="6735763" cy="9866313"/>
  <p:embeddedFontLst>
    <p:embeddedFont>
      <p:font typeface="Arial Black" panose="020B0A04020102020204" pitchFamily="34" charset="0"/>
      <p:bold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2E4D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58" autoAdjust="0"/>
  </p:normalViewPr>
  <p:slideViewPr>
    <p:cSldViewPr snapToGrid="0">
      <p:cViewPr varScale="1">
        <p:scale>
          <a:sx n="62" d="100"/>
          <a:sy n="62" d="100"/>
        </p:scale>
        <p:origin x="114" y="111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a:extLst>
              <a:ext uri="{FF2B5EF4-FFF2-40B4-BE49-F238E27FC236}">
                <a16:creationId xmlns:a16="http://schemas.microsoft.com/office/drawing/2014/main" id="{E9D6FC6C-0AB9-22B8-69A2-E6B3AE9357F1}"/>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hu-HU"/>
          </a:p>
        </p:txBody>
      </p:sp>
      <p:sp>
        <p:nvSpPr>
          <p:cNvPr id="3" name="Dátum helye 2">
            <a:extLst>
              <a:ext uri="{FF2B5EF4-FFF2-40B4-BE49-F238E27FC236}">
                <a16:creationId xmlns:a16="http://schemas.microsoft.com/office/drawing/2014/main" id="{6B72C912-DEA7-EDEB-BB0B-56BE49ED47F5}"/>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1B722180-7C71-48D1-8630-E3EF05F1CED1}" type="datetimeFigureOut">
              <a:rPr lang="hu-HU" smtClean="0"/>
              <a:t>2026. 04. 23.</a:t>
            </a:fld>
            <a:endParaRPr lang="hu-HU"/>
          </a:p>
        </p:txBody>
      </p:sp>
      <p:sp>
        <p:nvSpPr>
          <p:cNvPr id="4" name="Élőláb helye 3">
            <a:extLst>
              <a:ext uri="{FF2B5EF4-FFF2-40B4-BE49-F238E27FC236}">
                <a16:creationId xmlns:a16="http://schemas.microsoft.com/office/drawing/2014/main" id="{25A352D1-3330-435A-134F-68A2C357F321}"/>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hu-HU"/>
          </a:p>
        </p:txBody>
      </p:sp>
      <p:sp>
        <p:nvSpPr>
          <p:cNvPr id="5" name="Dia számának helye 4">
            <a:extLst>
              <a:ext uri="{FF2B5EF4-FFF2-40B4-BE49-F238E27FC236}">
                <a16:creationId xmlns:a16="http://schemas.microsoft.com/office/drawing/2014/main" id="{AA90EC48-23B9-95BA-D35A-5161C411837A}"/>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DBA2FD24-541A-41DF-8881-793E4C6D6575}" type="slidenum">
              <a:rPr lang="hu-HU" smtClean="0"/>
              <a:t>‹#›</a:t>
            </a:fld>
            <a:endParaRPr lang="hu-HU"/>
          </a:p>
        </p:txBody>
      </p:sp>
    </p:spTree>
    <p:extLst>
      <p:ext uri="{BB962C8B-B14F-4D97-AF65-F5344CB8AC3E}">
        <p14:creationId xmlns:p14="http://schemas.microsoft.com/office/powerpoint/2010/main" val="257359725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7EC3F399-D745-425B-961E-DA9521B203F9}" type="datetimeFigureOut">
              <a:rPr lang="hu-HU" smtClean="0"/>
              <a:t>2026. 04. 23.</a:t>
            </a:fld>
            <a:endParaRPr lang="hu-HU"/>
          </a:p>
        </p:txBody>
      </p:sp>
      <p:sp>
        <p:nvSpPr>
          <p:cNvPr id="4" name="Diakép helye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18B4B154-2C22-4D7E-BB12-5B04F73DEBCC}" type="slidenum">
              <a:rPr lang="hu-HU" smtClean="0"/>
              <a:t>‹#›</a:t>
            </a:fld>
            <a:endParaRPr lang="hu-HU"/>
          </a:p>
        </p:txBody>
      </p:sp>
    </p:spTree>
    <p:extLst>
      <p:ext uri="{BB962C8B-B14F-4D97-AF65-F5344CB8AC3E}">
        <p14:creationId xmlns:p14="http://schemas.microsoft.com/office/powerpoint/2010/main" val="292515287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9AA2A-4211-F8FF-9252-B282145860E7}"/>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E4D12526-4592-C686-6D25-A39AE65D647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E5D4F6D6-740C-7939-F108-C65870989B32}"/>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3FA10BD2-BDD3-FD68-2E90-67A2972424BD}"/>
              </a:ext>
            </a:extLst>
          </p:cNvPr>
          <p:cNvSpPr>
            <a:spLocks noGrp="1"/>
          </p:cNvSpPr>
          <p:nvPr>
            <p:ph type="sldNum" sz="quarter" idx="5"/>
          </p:nvPr>
        </p:nvSpPr>
        <p:spPr/>
        <p:txBody>
          <a:bodyPr/>
          <a:lstStyle/>
          <a:p>
            <a:fld id="{18B4B154-2C22-4D7E-BB12-5B04F73DEBCC}" type="slidenum">
              <a:rPr lang="hu-HU" smtClean="0"/>
              <a:t>3</a:t>
            </a:fld>
            <a:endParaRPr lang="hu-HU"/>
          </a:p>
        </p:txBody>
      </p:sp>
      <p:sp>
        <p:nvSpPr>
          <p:cNvPr id="5" name="Élőláb helye 4">
            <a:extLst>
              <a:ext uri="{FF2B5EF4-FFF2-40B4-BE49-F238E27FC236}">
                <a16:creationId xmlns:a16="http://schemas.microsoft.com/office/drawing/2014/main" id="{3BA56342-1B33-878C-6470-603EA99BE945}"/>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937573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FD6EE-2702-B1F4-15AD-3484D6EA6B9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FBD08F5-49EA-DB4E-6616-E68C4E2AF9D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5F73FC1F-E949-DB94-5E76-F34273BBB985}"/>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6CB590D1-6423-D074-C6E0-F28BD19AFCB6}"/>
              </a:ext>
            </a:extLst>
          </p:cNvPr>
          <p:cNvSpPr>
            <a:spLocks noGrp="1"/>
          </p:cNvSpPr>
          <p:nvPr>
            <p:ph type="sldNum" sz="quarter" idx="5"/>
          </p:nvPr>
        </p:nvSpPr>
        <p:spPr/>
        <p:txBody>
          <a:bodyPr/>
          <a:lstStyle/>
          <a:p>
            <a:fld id="{18B4B154-2C22-4D7E-BB12-5B04F73DEBCC}" type="slidenum">
              <a:rPr lang="hu-HU" smtClean="0"/>
              <a:t>4</a:t>
            </a:fld>
            <a:endParaRPr lang="hu-HU"/>
          </a:p>
        </p:txBody>
      </p:sp>
      <p:sp>
        <p:nvSpPr>
          <p:cNvPr id="5" name="Élőláb helye 4">
            <a:extLst>
              <a:ext uri="{FF2B5EF4-FFF2-40B4-BE49-F238E27FC236}">
                <a16:creationId xmlns:a16="http://schemas.microsoft.com/office/drawing/2014/main" id="{781FFA79-66EE-B97E-7881-4DF21FA0952A}"/>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2284822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34877-3271-38A8-5DDE-300A18B30B7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B9F456E8-74DF-3676-3F34-59F2A1340B2D}"/>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465453F1-CC2F-BCCD-D59C-BFBD43D4C3FF}"/>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6401DD6C-FCF8-BBFD-F784-F419C3840D5F}"/>
              </a:ext>
            </a:extLst>
          </p:cNvPr>
          <p:cNvSpPr>
            <a:spLocks noGrp="1"/>
          </p:cNvSpPr>
          <p:nvPr>
            <p:ph type="sldNum" sz="quarter" idx="5"/>
          </p:nvPr>
        </p:nvSpPr>
        <p:spPr/>
        <p:txBody>
          <a:bodyPr/>
          <a:lstStyle/>
          <a:p>
            <a:fld id="{18B4B154-2C22-4D7E-BB12-5B04F73DEBCC}" type="slidenum">
              <a:rPr lang="hu-HU" smtClean="0"/>
              <a:t>5</a:t>
            </a:fld>
            <a:endParaRPr lang="hu-HU"/>
          </a:p>
        </p:txBody>
      </p:sp>
      <p:sp>
        <p:nvSpPr>
          <p:cNvPr id="5" name="Élőláb helye 4">
            <a:extLst>
              <a:ext uri="{FF2B5EF4-FFF2-40B4-BE49-F238E27FC236}">
                <a16:creationId xmlns:a16="http://schemas.microsoft.com/office/drawing/2014/main" id="{02881BCF-09CC-94FD-96BB-6CF2BB63B03D}"/>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500624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C903B-C4A2-44F4-8E94-7F5CCBF9214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1F402E7-57E9-EDDC-6DC0-E27799376156}"/>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B85B48BE-2C0E-6293-272D-63799A61937E}"/>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AF349F6B-D5A8-F48E-EAEF-8663D2C50F7E}"/>
              </a:ext>
            </a:extLst>
          </p:cNvPr>
          <p:cNvSpPr>
            <a:spLocks noGrp="1"/>
          </p:cNvSpPr>
          <p:nvPr>
            <p:ph type="sldNum" sz="quarter" idx="5"/>
          </p:nvPr>
        </p:nvSpPr>
        <p:spPr/>
        <p:txBody>
          <a:bodyPr/>
          <a:lstStyle/>
          <a:p>
            <a:fld id="{18B4B154-2C22-4D7E-BB12-5B04F73DEBCC}" type="slidenum">
              <a:rPr lang="hu-HU" smtClean="0"/>
              <a:t>6</a:t>
            </a:fld>
            <a:endParaRPr lang="hu-HU"/>
          </a:p>
        </p:txBody>
      </p:sp>
      <p:sp>
        <p:nvSpPr>
          <p:cNvPr id="5" name="Élőláb helye 4">
            <a:extLst>
              <a:ext uri="{FF2B5EF4-FFF2-40B4-BE49-F238E27FC236}">
                <a16:creationId xmlns:a16="http://schemas.microsoft.com/office/drawing/2014/main" id="{639B309D-ADEC-C9B5-E235-393BA0916CD1}"/>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2353770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A5116-A6C7-074E-034E-B9D87178A43B}"/>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FDEFF6B-F685-62DA-BBDA-CE40DDFD706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0A8DC719-0F91-9D35-6558-460F44DB5172}"/>
              </a:ext>
            </a:extLst>
          </p:cNvPr>
          <p:cNvSpPr>
            <a:spLocks noGrp="1"/>
          </p:cNvSpPr>
          <p:nvPr>
            <p:ph type="body" idx="1"/>
          </p:nvPr>
        </p:nvSpPr>
        <p:spPr/>
        <p:txBody>
          <a:bodyPr/>
          <a:lstStyle/>
          <a:p>
            <a:endParaRPr lang="hu-HU"/>
          </a:p>
        </p:txBody>
      </p:sp>
      <p:sp>
        <p:nvSpPr>
          <p:cNvPr id="4" name="Dia számának helye 3">
            <a:extLst>
              <a:ext uri="{FF2B5EF4-FFF2-40B4-BE49-F238E27FC236}">
                <a16:creationId xmlns:a16="http://schemas.microsoft.com/office/drawing/2014/main" id="{1835A065-EB1A-AE3D-073B-47ABBE47E9E5}"/>
              </a:ext>
            </a:extLst>
          </p:cNvPr>
          <p:cNvSpPr>
            <a:spLocks noGrp="1"/>
          </p:cNvSpPr>
          <p:nvPr>
            <p:ph type="sldNum" sz="quarter" idx="5"/>
          </p:nvPr>
        </p:nvSpPr>
        <p:spPr/>
        <p:txBody>
          <a:bodyPr/>
          <a:lstStyle/>
          <a:p>
            <a:fld id="{18B4B154-2C22-4D7E-BB12-5B04F73DEBCC}" type="slidenum">
              <a:rPr lang="hu-HU" smtClean="0"/>
              <a:t>23</a:t>
            </a:fld>
            <a:endParaRPr lang="hu-HU"/>
          </a:p>
        </p:txBody>
      </p:sp>
      <p:sp>
        <p:nvSpPr>
          <p:cNvPr id="5" name="Élőláb helye 4">
            <a:extLst>
              <a:ext uri="{FF2B5EF4-FFF2-40B4-BE49-F238E27FC236}">
                <a16:creationId xmlns:a16="http://schemas.microsoft.com/office/drawing/2014/main" id="{9770AD03-1401-6BB3-116E-20AE26772520}"/>
              </a:ext>
            </a:extLst>
          </p:cNvPr>
          <p:cNvSpPr>
            <a:spLocks noGrp="1"/>
          </p:cNvSpPr>
          <p:nvPr>
            <p:ph type="ftr" sz="quarter" idx="4"/>
          </p:nvPr>
        </p:nvSpPr>
        <p:spPr/>
        <p:txBody>
          <a:bodyPr/>
          <a:lstStyle/>
          <a:p>
            <a:endParaRPr lang="hu-HU"/>
          </a:p>
        </p:txBody>
      </p:sp>
    </p:spTree>
    <p:extLst>
      <p:ext uri="{BB962C8B-B14F-4D97-AF65-F5344CB8AC3E}">
        <p14:creationId xmlns:p14="http://schemas.microsoft.com/office/powerpoint/2010/main" val="217075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715B2B4-9500-4A26-B414-4BA7C742F872}"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12D67CC-43CE-475F-9F18-F3AFC4DBCA3E}"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120163-FABF-427F-BC18-AB175C6D1C78}"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21F024F-24DF-4C19-8C89-765418D86D29}"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56347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EA94D5-C28E-4080-B1C8-3B1E630AC8CD}"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06533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D4FDDA3-0457-4875-A630-DD2F52BFA671}"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534906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4541E90-30C7-4079-978A-CBBD651955A4}" type="datetime1">
              <a:rPr lang="en-US" smtClean="0"/>
              <a:t>4/23/2026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1262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B39717F-EAE9-4D76-B37B-B88A086D3201}" type="datetime1">
              <a:rPr lang="en-US" smtClean="0"/>
              <a:t>4/23/2026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49198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4F1460-71DF-4111-91B4-582DC7A347A0}" type="datetime1">
              <a:rPr lang="en-US" smtClean="0"/>
              <a:t>4/23/2026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1939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CC91DF-A2B2-4CD0-83AA-AE31285B37BA}" type="datetime1">
              <a:rPr lang="en-US" smtClean="0"/>
              <a:t>4/23/2026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90116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8B9AC47-70E9-4131-97F6-9AB9293ACC99}" type="datetime1">
              <a:rPr lang="en-US" smtClean="0"/>
              <a:t>4/23/2026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98743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CCBCF9-2423-47E9-9636-E04CE1734EAA}"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99B96C-69F7-4739-BBDA-4F32A3CAA9C0}" type="datetime1">
              <a:rPr lang="en-US" smtClean="0"/>
              <a:t>4/23/2026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039716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2E7109F-E0C5-4113-8715-57587CA0489F}"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203985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E242BDB-1DEE-4AE7-AD2D-D35867C64765}"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2647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932944-BB96-4F0C-9550-61B7E75B9D41}" type="datetime1">
              <a:rPr lang="en-US" smtClean="0"/>
              <a:t>4/23/2026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4EC4860-CF48-4C60-9707-57EBF269EA16}" type="datetime1">
              <a:rPr lang="en-US" smtClean="0"/>
              <a:t>4/23/2026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68464A9-EFE5-4019-ACAD-146591EC12D1}" type="datetime1">
              <a:rPr lang="en-US" smtClean="0"/>
              <a:t>4/23/2026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B8B1F0-A60B-49C4-BCC7-028C219C13DF}" type="datetime1">
              <a:rPr lang="en-US" smtClean="0"/>
              <a:t>4/23/2026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27C774-3217-48C1-B7BD-D89BFABF104E}" type="datetime1">
              <a:rPr lang="en-US" smtClean="0"/>
              <a:t>4/23/2026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10C27C-06BE-4391-B25C-1613F96545A0}" type="datetime1">
              <a:rPr lang="en-US" smtClean="0"/>
              <a:t>4/23/2026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3FE46F7-32B9-4F84-B691-E5108ABA4F76}" type="datetime1">
              <a:rPr lang="en-US" smtClean="0"/>
              <a:t>4/23/2026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30127-B124-4BD1-B8DA-C43CE0AAB823}" type="datetime1">
              <a:rPr lang="en-US" smtClean="0"/>
              <a:t>4/23/2026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4CD37D-CE44-40ED-8B6A-10FB87F85151}" type="datetime1">
              <a:rPr lang="en-US" smtClean="0"/>
              <a:t>4/23/2026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502702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25663"/>
            </a:stretch>
          </a:blipFill>
        </p:spPr>
        <p:txBody>
          <a:bodyPr/>
          <a:lstStyle/>
          <a:p>
            <a:endParaRPr lang="hu-HU"/>
          </a:p>
        </p:txBody>
      </p:sp>
      <p:sp>
        <p:nvSpPr>
          <p:cNvPr id="7" name="TextBox 7"/>
          <p:cNvSpPr txBox="1"/>
          <p:nvPr/>
        </p:nvSpPr>
        <p:spPr>
          <a:xfrm>
            <a:off x="3178363" y="3314700"/>
            <a:ext cx="11931274" cy="2308324"/>
          </a:xfrm>
          <a:prstGeom prst="rect">
            <a:avLst/>
          </a:prstGeom>
        </p:spPr>
        <p:txBody>
          <a:bodyPr lIns="0" tIns="0" rIns="0" bIns="0" rtlCol="0" anchor="t">
            <a:spAutoFit/>
          </a:bodyPr>
          <a:lstStyle/>
          <a:p>
            <a:pPr algn="ctr"/>
            <a:r>
              <a:rPr lang="hu-HU" sz="5000" dirty="0">
                <a:solidFill>
                  <a:srgbClr val="FFDF8E"/>
                </a:solidFill>
                <a:latin typeface="Arial Black" panose="020B0A04020102020204" pitchFamily="34" charset="0"/>
                <a:cs typeface="Martel Heavy" panose="020B0604020202020204" charset="-18"/>
              </a:rPr>
              <a:t>EVIN Nonprofit Zrt.</a:t>
            </a:r>
            <a:r>
              <a:rPr lang="en-US" sz="5000" dirty="0">
                <a:solidFill>
                  <a:srgbClr val="FFFFFF"/>
                </a:solidFill>
                <a:latin typeface="Arial Black" panose="020B0A04020102020204" pitchFamily="34" charset="0"/>
              </a:rPr>
              <a:t> </a:t>
            </a:r>
            <a:r>
              <a:rPr lang="hu-HU" sz="5000" dirty="0">
                <a:solidFill>
                  <a:srgbClr val="FFFFFF"/>
                </a:solidFill>
                <a:latin typeface="Arial Black" panose="020B0A04020102020204" pitchFamily="34" charset="0"/>
              </a:rPr>
              <a:t>Ingatlangazdálkodási beszámoló</a:t>
            </a:r>
          </a:p>
          <a:p>
            <a:pPr algn="ctr"/>
            <a:r>
              <a:rPr lang="hu-HU" sz="5000" dirty="0">
                <a:solidFill>
                  <a:srgbClr val="FFDF8E"/>
                </a:solidFill>
                <a:latin typeface="Arial Black" panose="020B0A04020102020204" pitchFamily="34" charset="0"/>
              </a:rPr>
              <a:t>2025. év</a:t>
            </a:r>
            <a:endParaRPr lang="en-US" sz="5000" dirty="0">
              <a:solidFill>
                <a:srgbClr val="FFDF8E"/>
              </a:solidFill>
              <a:latin typeface="Arial Black" panose="020B0A04020102020204" pitchFamily="34" charset="0"/>
            </a:endParaRPr>
          </a:p>
        </p:txBody>
      </p:sp>
      <p:pic>
        <p:nvPicPr>
          <p:cNvPr id="11" name="Kép 10" descr="A képen Betűtípus, szöveg, Grafika, képernyőkép látható&#10;&#10;Automatikusan generált leírás">
            <a:extLst>
              <a:ext uri="{FF2B5EF4-FFF2-40B4-BE49-F238E27FC236}">
                <a16:creationId xmlns:a16="http://schemas.microsoft.com/office/drawing/2014/main" id="{CA6A5F40-252D-4559-46AA-B07D05F35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52836"/>
            <a:ext cx="3505200" cy="1204514"/>
          </a:xfrm>
          <a:prstGeom prst="rect">
            <a:avLst/>
          </a:prstGeom>
        </p:spPr>
      </p:pic>
      <p:sp>
        <p:nvSpPr>
          <p:cNvPr id="10" name="Dia számának helye 9">
            <a:extLst>
              <a:ext uri="{FF2B5EF4-FFF2-40B4-BE49-F238E27FC236}">
                <a16:creationId xmlns:a16="http://schemas.microsoft.com/office/drawing/2014/main" id="{61E13E66-7EB9-4D8C-48D2-449D181653C3}"/>
              </a:ext>
            </a:extLst>
          </p:cNvPr>
          <p:cNvSpPr>
            <a:spLocks noGrp="1"/>
          </p:cNvSpPr>
          <p:nvPr>
            <p:ph type="sldNum" sz="quarter" idx="12"/>
          </p:nvPr>
        </p:nvSpPr>
        <p:spPr>
          <a:xfrm>
            <a:off x="7696200" y="9486900"/>
            <a:ext cx="2133600" cy="365125"/>
          </a:xfrm>
        </p:spPr>
        <p:txBody>
          <a:bodyPr/>
          <a:lstStyle/>
          <a:p>
            <a:pPr algn="ctr"/>
            <a:fld id="{B6F15528-21DE-4FAA-801E-634DDDAF4B2B}" type="slidenum">
              <a:rPr lang="en-US" smtClean="0"/>
              <a:pPr algn="ct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F415D95B-F7C2-5D2A-E9A2-665490238424}"/>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516A0009-600B-AA7E-ACC5-353F2BF01300}"/>
              </a:ext>
            </a:extLst>
          </p:cNvPr>
          <p:cNvSpPr txBox="1"/>
          <p:nvPr/>
        </p:nvSpPr>
        <p:spPr>
          <a:xfrm>
            <a:off x="990600" y="724957"/>
            <a:ext cx="10668000" cy="1038426"/>
          </a:xfrm>
          <a:prstGeom prst="rect">
            <a:avLst/>
          </a:prstGeom>
        </p:spPr>
        <p:txBody>
          <a:bodyPr wrap="square" lIns="0" tIns="0" rIns="0" bIns="0" rtlCol="0" anchor="t">
            <a:spAutoFit/>
          </a:bodyPr>
          <a:lstStyle/>
          <a:p>
            <a:pPr marL="0" marR="0" lvl="0" indent="0" algn="ctr" defTabSz="914400" rtl="0" eaLnBrk="1" fontAlgn="auto" latinLnBrk="0" hangingPunct="1">
              <a:lnSpc>
                <a:spcPts val="8880"/>
              </a:lnSpc>
              <a:spcBef>
                <a:spcPts val="0"/>
              </a:spcBef>
              <a:spcAft>
                <a:spcPts val="0"/>
              </a:spcAft>
              <a:buClrTx/>
              <a:buSzTx/>
              <a:buFontTx/>
              <a:buNone/>
              <a:tabLst/>
              <a:defRPr/>
            </a:pPr>
            <a:r>
              <a:rPr kumimoji="0" lang="hu-HU"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Helyiséggazdálkodás</a:t>
            </a:r>
            <a:endParaRPr kumimoji="0" lang="en-US"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endParaRPr>
          </a:p>
        </p:txBody>
      </p:sp>
      <p:sp>
        <p:nvSpPr>
          <p:cNvPr id="3" name="TextBox 3">
            <a:extLst>
              <a:ext uri="{FF2B5EF4-FFF2-40B4-BE49-F238E27FC236}">
                <a16:creationId xmlns:a16="http://schemas.microsoft.com/office/drawing/2014/main" id="{4D2321A4-8CCF-6C26-7E64-F7DD16D89E2A}"/>
              </a:ext>
            </a:extLst>
          </p:cNvPr>
          <p:cNvSpPr txBox="1"/>
          <p:nvPr/>
        </p:nvSpPr>
        <p:spPr>
          <a:xfrm>
            <a:off x="990600" y="1918925"/>
            <a:ext cx="10778613" cy="7873950"/>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40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rPr>
              <a:t>2025. évben: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hu-HU" sz="25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támogatott bérlői profilokhoz tartozó kedvezmény-rendszer létrehozása,</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helyiségbérleti díjak és az azt csökkentő, illetve növelő tényezők számításának új alapokra való helyezése,</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helyiségek korábbi övezeti besorolásának átdolgozása.</a:t>
            </a:r>
          </a:p>
          <a:p>
            <a:pPr marL="342900" indent="-342900" algn="just">
              <a:buFont typeface="Arial" panose="020B0604020202020204" pitchFamily="34" charset="0"/>
              <a:buChar char="•"/>
            </a:pPr>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Erzsébetváros új helyiségrendelete, illetve a helyiséggazdálkodási irányelveket, az övezeti besorolásokat és helyiségbérleti díjakat új alapokra helyező Képviselő-testületi határozat 2025. május 1-jén lépett hatályba. </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hu-HU" sz="2500" b="1" dirty="0">
              <a:solidFill>
                <a:prstClr val="white"/>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Képviselő-testület határozata alapján kezdeményeztük a bérleti szerződések módosítását azon bérlők esetében, ahol az új szabályok szerint magasabb bérleti díj állapítható meg.  </a:t>
            </a:r>
          </a:p>
          <a:p>
            <a:pPr marR="0" lvl="0" algn="just" defTabSz="914400" rtl="0" eaLnBrk="1" fontAlgn="auto" latinLnBrk="0" hangingPunct="1">
              <a:lnSpc>
                <a:spcPct val="100000"/>
              </a:lnSpc>
              <a:spcBef>
                <a:spcPts val="0"/>
              </a:spcBef>
              <a:spcAft>
                <a:spcPts val="0"/>
              </a:spcAft>
              <a:buClrTx/>
              <a:buSzTx/>
              <a:tabLst/>
              <a:defRPr/>
            </a:pPr>
            <a:endParaRPr lang="hu-HU" sz="2500" b="1" dirty="0">
              <a:solidFill>
                <a:prstClr val="white"/>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Ez idáig 297 bérlőtől kaptunk visszajelzést, ebből 256-an nyilatkoztak úgy, hogy az új bérleti díjat elfogadják. </a:t>
            </a:r>
            <a:endPar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ts val="2564"/>
              </a:lnSpc>
              <a:spcBef>
                <a:spcPct val="0"/>
              </a:spcBef>
              <a:spcAft>
                <a:spcPts val="0"/>
              </a:spcAft>
              <a:buClrTx/>
              <a:buSzTx/>
              <a:buFontTx/>
              <a:buNone/>
              <a:tabLst/>
              <a:defRPr/>
            </a:pPr>
            <a:endParaRPr kumimoji="0" lang="en-US" sz="2500" b="0" i="0" u="none" strike="noStrike" kern="1200" cap="none" spc="113"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71DC6F6C-261D-001B-13E2-CED022C072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C3F811CA-1874-6FCA-D9FE-BBD4649ADF98}"/>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BC697818-3FB2-BA59-3B10-A990AAF30D39}"/>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Dia számának helye 12">
            <a:extLst>
              <a:ext uri="{FF2B5EF4-FFF2-40B4-BE49-F238E27FC236}">
                <a16:creationId xmlns:a16="http://schemas.microsoft.com/office/drawing/2014/main" id="{640850EA-FE68-DCFA-69C7-1D4E621F10FA}"/>
              </a:ext>
            </a:extLst>
          </p:cNvPr>
          <p:cNvSpPr>
            <a:spLocks noGrp="1"/>
          </p:cNvSpPr>
          <p:nvPr>
            <p:ph type="sldNum" sz="quarter" idx="12"/>
          </p:nvPr>
        </p:nvSpPr>
        <p:spPr>
          <a:xfrm>
            <a:off x="7696200" y="9459886"/>
            <a:ext cx="21336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89380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33C16870-ED09-E587-1F08-81BF38AD54A1}"/>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95A93650-1158-04BB-5D8C-1B86EC738DAA}"/>
              </a:ext>
            </a:extLst>
          </p:cNvPr>
          <p:cNvSpPr txBox="1"/>
          <p:nvPr/>
        </p:nvSpPr>
        <p:spPr>
          <a:xfrm>
            <a:off x="990600" y="724957"/>
            <a:ext cx="10668000" cy="1038426"/>
          </a:xfrm>
          <a:prstGeom prst="rect">
            <a:avLst/>
          </a:prstGeom>
        </p:spPr>
        <p:txBody>
          <a:bodyPr wrap="square" lIns="0" tIns="0" rIns="0" bIns="0" rtlCol="0" anchor="t">
            <a:spAutoFit/>
          </a:bodyPr>
          <a:lstStyle/>
          <a:p>
            <a:pPr marL="0" marR="0" lvl="0" indent="0" algn="ctr" defTabSz="914400" rtl="0" eaLnBrk="1" fontAlgn="auto" latinLnBrk="0" hangingPunct="1">
              <a:lnSpc>
                <a:spcPts val="8880"/>
              </a:lnSpc>
              <a:spcBef>
                <a:spcPts val="0"/>
              </a:spcBef>
              <a:spcAft>
                <a:spcPts val="0"/>
              </a:spcAft>
              <a:buClrTx/>
              <a:buSzTx/>
              <a:buFontTx/>
              <a:buNone/>
              <a:tabLst/>
              <a:defRPr/>
            </a:pPr>
            <a:r>
              <a:rPr kumimoji="0" lang="hu-HU"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Helyiséggazdálkodás</a:t>
            </a:r>
            <a:endParaRPr kumimoji="0" lang="en-US"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endParaRPr>
          </a:p>
        </p:txBody>
      </p:sp>
      <p:sp>
        <p:nvSpPr>
          <p:cNvPr id="3" name="TextBox 3">
            <a:extLst>
              <a:ext uri="{FF2B5EF4-FFF2-40B4-BE49-F238E27FC236}">
                <a16:creationId xmlns:a16="http://schemas.microsoft.com/office/drawing/2014/main" id="{EBEB2F2A-62AE-E318-5EEC-98E9098D789E}"/>
              </a:ext>
            </a:extLst>
          </p:cNvPr>
          <p:cNvSpPr txBox="1"/>
          <p:nvPr/>
        </p:nvSpPr>
        <p:spPr>
          <a:xfrm>
            <a:off x="990600" y="1918925"/>
            <a:ext cx="10778613" cy="6986528"/>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40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rPr>
              <a:t>2025. évben: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hu-HU" sz="25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a:p>
            <a:pPr algn="just">
              <a:defRPr/>
            </a:pPr>
            <a:r>
              <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rPr>
              <a:t>A helyiségek bérbeadásából származó 2024. és 2025. évi december havi bevételeinek összehasonlítása:</a:t>
            </a: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endPar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endParaRPr>
          </a:p>
          <a:p>
            <a:pPr>
              <a:defRPr/>
            </a:pPr>
            <a:r>
              <a:rPr lang="hu-HU" sz="2500" b="1" kern="0" dirty="0">
                <a:solidFill>
                  <a:prstClr val="white"/>
                </a:solidFill>
                <a:latin typeface="Arial" panose="020B0604020202020204" pitchFamily="34" charset="0"/>
                <a:ea typeface="Verdana" panose="020B0604030504040204" pitchFamily="34" charset="0"/>
                <a:cs typeface="Arial" panose="020B0604020202020204" pitchFamily="34" charset="0"/>
              </a:rPr>
              <a:t>Helyiségek bérbeadása: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400" b="1" i="0" u="none" strike="noStrike" kern="1200" cap="none" spc="0" normalizeH="0" baseline="0" noProof="0" dirty="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34 db korábban kihasználatlan, üres helyiség került bérbeadásra és 49 db helyiség visszavétele történt meg.</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rPr>
              <a:t>7 db helyiségpályázat kiírására került sor, 84 db helyiségre vonatkozóan.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hu-HU" sz="2500" b="1" i="0" u="none" strike="noStrike" kern="0" cap="none" spc="0" normalizeH="0" baseline="0" noProof="0" dirty="0">
              <a:ln>
                <a:noFill/>
              </a:ln>
              <a:solidFill>
                <a:prstClr val="white"/>
              </a:solidFill>
              <a:effectLst/>
              <a:uLnTx/>
              <a:uFillTx/>
              <a:latin typeface="Arial" panose="020B0604020202020204" pitchFamily="34" charset="0"/>
              <a:ea typeface="Verdana" panose="020B060403050404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3FE6917B-42AF-1DF1-5981-9A50ACD1F3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86E6FD28-F403-F32F-D5C1-F154F40E6C77}"/>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461A280A-86A5-3B02-CE30-EDC47BD594DC}"/>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Dia számának helye 12">
            <a:extLst>
              <a:ext uri="{FF2B5EF4-FFF2-40B4-BE49-F238E27FC236}">
                <a16:creationId xmlns:a16="http://schemas.microsoft.com/office/drawing/2014/main" id="{856642D6-9EF7-A0C9-BA0A-9D01FAA41987}"/>
              </a:ext>
            </a:extLst>
          </p:cNvPr>
          <p:cNvSpPr>
            <a:spLocks noGrp="1"/>
          </p:cNvSpPr>
          <p:nvPr>
            <p:ph type="sldNum" sz="quarter" idx="12"/>
          </p:nvPr>
        </p:nvSpPr>
        <p:spPr>
          <a:xfrm>
            <a:off x="7696200" y="9459886"/>
            <a:ext cx="21336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graphicFrame>
        <p:nvGraphicFramePr>
          <p:cNvPr id="4" name="Táblázat 3">
            <a:extLst>
              <a:ext uri="{FF2B5EF4-FFF2-40B4-BE49-F238E27FC236}">
                <a16:creationId xmlns:a16="http://schemas.microsoft.com/office/drawing/2014/main" id="{5FA789A4-00B0-7404-8B46-2229F135AECB}"/>
              </a:ext>
            </a:extLst>
          </p:cNvPr>
          <p:cNvGraphicFramePr>
            <a:graphicFrameLocks noGrp="1"/>
          </p:cNvGraphicFramePr>
          <p:nvPr>
            <p:extLst>
              <p:ext uri="{D42A27DB-BD31-4B8C-83A1-F6EECF244321}">
                <p14:modId xmlns:p14="http://schemas.microsoft.com/office/powerpoint/2010/main" val="1129047512"/>
              </p:ext>
            </p:extLst>
          </p:nvPr>
        </p:nvGraphicFramePr>
        <p:xfrm>
          <a:off x="990600" y="4219737"/>
          <a:ext cx="10668000" cy="914400"/>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690767606"/>
                    </a:ext>
                  </a:extLst>
                </a:gridCol>
                <a:gridCol w="2667000">
                  <a:extLst>
                    <a:ext uri="{9D8B030D-6E8A-4147-A177-3AD203B41FA5}">
                      <a16:colId xmlns:a16="http://schemas.microsoft.com/office/drawing/2014/main" val="3918439220"/>
                    </a:ext>
                  </a:extLst>
                </a:gridCol>
                <a:gridCol w="2667000">
                  <a:extLst>
                    <a:ext uri="{9D8B030D-6E8A-4147-A177-3AD203B41FA5}">
                      <a16:colId xmlns:a16="http://schemas.microsoft.com/office/drawing/2014/main" val="3609775641"/>
                    </a:ext>
                  </a:extLst>
                </a:gridCol>
                <a:gridCol w="2667000">
                  <a:extLst>
                    <a:ext uri="{9D8B030D-6E8A-4147-A177-3AD203B41FA5}">
                      <a16:colId xmlns:a16="http://schemas.microsoft.com/office/drawing/2014/main" val="325841248"/>
                    </a:ext>
                  </a:extLst>
                </a:gridCol>
              </a:tblGrid>
              <a:tr h="430349">
                <a:tc>
                  <a:txBody>
                    <a:bodyPr/>
                    <a:lstStyle/>
                    <a:p>
                      <a:pPr algn="ctr"/>
                      <a:r>
                        <a:rPr lang="hu-HU" sz="2400" dirty="0"/>
                        <a:t>Bérleti díj</a:t>
                      </a:r>
                    </a:p>
                  </a:txBody>
                  <a:tcPr/>
                </a:tc>
                <a:tc>
                  <a:txBody>
                    <a:bodyPr/>
                    <a:lstStyle/>
                    <a:p>
                      <a:pPr algn="ctr"/>
                      <a:r>
                        <a:rPr lang="hu-HU" sz="2400" dirty="0"/>
                        <a:t>2024. december</a:t>
                      </a:r>
                    </a:p>
                  </a:txBody>
                  <a:tcPr/>
                </a:tc>
                <a:tc>
                  <a:txBody>
                    <a:bodyPr/>
                    <a:lstStyle/>
                    <a:p>
                      <a:pPr algn="ctr"/>
                      <a:r>
                        <a:rPr lang="hu-HU" sz="2400" dirty="0"/>
                        <a:t>2025. december</a:t>
                      </a:r>
                    </a:p>
                  </a:txBody>
                  <a:tcPr/>
                </a:tc>
                <a:tc>
                  <a:txBody>
                    <a:bodyPr/>
                    <a:lstStyle/>
                    <a:p>
                      <a:pPr algn="ctr"/>
                      <a:r>
                        <a:rPr lang="hu-HU" sz="2400" dirty="0"/>
                        <a:t>Bérleti díj többlet</a:t>
                      </a:r>
                    </a:p>
                  </a:txBody>
                  <a:tcPr/>
                </a:tc>
                <a:extLst>
                  <a:ext uri="{0D108BD9-81ED-4DB2-BD59-A6C34878D82A}">
                    <a16:rowId xmlns:a16="http://schemas.microsoft.com/office/drawing/2014/main" val="1740968278"/>
                  </a:ext>
                </a:extLst>
              </a:tr>
              <a:tr h="430349">
                <a:tc>
                  <a:txBody>
                    <a:bodyPr/>
                    <a:lstStyle/>
                    <a:p>
                      <a:pPr algn="ctr"/>
                      <a:r>
                        <a:rPr lang="hu-HU" sz="2400" b="1" dirty="0"/>
                        <a:t>Bruttó</a:t>
                      </a:r>
                    </a:p>
                  </a:txBody>
                  <a:tcPr/>
                </a:tc>
                <a:tc>
                  <a:txBody>
                    <a:bodyPr/>
                    <a:lstStyle/>
                    <a:p>
                      <a:pPr algn="ctr"/>
                      <a:r>
                        <a:rPr lang="hu-HU" sz="2400" b="1" dirty="0"/>
                        <a:t>84 424 118 Ft</a:t>
                      </a:r>
                    </a:p>
                  </a:txBody>
                  <a:tcPr/>
                </a:tc>
                <a:tc>
                  <a:txBody>
                    <a:bodyPr/>
                    <a:lstStyle/>
                    <a:p>
                      <a:pPr algn="ctr"/>
                      <a:r>
                        <a:rPr lang="hu-HU" sz="2400" b="1" dirty="0"/>
                        <a:t>119 098 384 Ft</a:t>
                      </a:r>
                    </a:p>
                  </a:txBody>
                  <a:tcPr/>
                </a:tc>
                <a:tc>
                  <a:txBody>
                    <a:bodyPr/>
                    <a:lstStyle/>
                    <a:p>
                      <a:pPr algn="ctr"/>
                      <a:r>
                        <a:rPr lang="hu-HU" sz="2400" b="1" dirty="0"/>
                        <a:t>34 674 266 Ft</a:t>
                      </a:r>
                    </a:p>
                  </a:txBody>
                  <a:tcPr/>
                </a:tc>
                <a:extLst>
                  <a:ext uri="{0D108BD9-81ED-4DB2-BD59-A6C34878D82A}">
                    <a16:rowId xmlns:a16="http://schemas.microsoft.com/office/drawing/2014/main" val="1484672192"/>
                  </a:ext>
                </a:extLst>
              </a:tr>
            </a:tbl>
          </a:graphicData>
        </a:graphic>
      </p:graphicFrame>
    </p:spTree>
    <p:extLst>
      <p:ext uri="{BB962C8B-B14F-4D97-AF65-F5344CB8AC3E}">
        <p14:creationId xmlns:p14="http://schemas.microsoft.com/office/powerpoint/2010/main" val="2681583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260285" y="647700"/>
            <a:ext cx="15508638" cy="1259640"/>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5000" dirty="0">
                <a:solidFill>
                  <a:schemeClr val="tx2">
                    <a:lumMod val="75000"/>
                  </a:schemeClr>
                </a:solidFill>
              </a:rPr>
              <a:t>Helyiségállomány albetét funkció </a:t>
            </a:r>
          </a:p>
          <a:p>
            <a:pPr algn="ctr"/>
            <a:r>
              <a:rPr lang="hu-HU" sz="5000" dirty="0">
                <a:solidFill>
                  <a:schemeClr val="tx2">
                    <a:lumMod val="75000"/>
                  </a:schemeClr>
                </a:solidFill>
              </a:rPr>
              <a:t>és lakásméret megoszlás szerint</a:t>
            </a:r>
            <a:endParaRPr lang="en-US" sz="5000" dirty="0">
              <a:solidFill>
                <a:schemeClr val="tx2">
                  <a:lumMod val="75000"/>
                </a:schemeClr>
              </a:solidFill>
            </a:endParaRPr>
          </a:p>
        </p:txBody>
      </p:sp>
      <p:pic>
        <p:nvPicPr>
          <p:cNvPr id="2" name="Kép 1" descr="A képen szöveg, Betűtípus, képernyőkép, embléma látható&#10;&#10;Automatikusan generált leírás">
            <a:extLst>
              <a:ext uri="{FF2B5EF4-FFF2-40B4-BE49-F238E27FC236}">
                <a16:creationId xmlns:a16="http://schemas.microsoft.com/office/drawing/2014/main" id="{FF6A9BD6-8BB5-95B1-68A1-5607F71078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pic>
        <p:nvPicPr>
          <p:cNvPr id="4" name="Kép 3" descr="A képen szöveg, Betűtípus, képernyőkép, Grafika látható&#10;&#10;Automatikusan generált leírás">
            <a:extLst>
              <a:ext uri="{FF2B5EF4-FFF2-40B4-BE49-F238E27FC236}">
                <a16:creationId xmlns:a16="http://schemas.microsoft.com/office/drawing/2014/main" id="{8A759E95-711A-BB13-9459-8794B0F331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00954" y="8996170"/>
            <a:ext cx="2987046" cy="1286259"/>
          </a:xfrm>
          <a:prstGeom prst="rect">
            <a:avLst/>
          </a:prstGeom>
        </p:spPr>
      </p:pic>
      <p:graphicFrame>
        <p:nvGraphicFramePr>
          <p:cNvPr id="6" name="Táblázat 5">
            <a:extLst>
              <a:ext uri="{FF2B5EF4-FFF2-40B4-BE49-F238E27FC236}">
                <a16:creationId xmlns:a16="http://schemas.microsoft.com/office/drawing/2014/main" id="{B93E4DEC-0314-D0B3-7FDA-7D2E99F821FB}"/>
              </a:ext>
            </a:extLst>
          </p:cNvPr>
          <p:cNvGraphicFramePr>
            <a:graphicFrameLocks noGrp="1"/>
          </p:cNvGraphicFramePr>
          <p:nvPr>
            <p:extLst>
              <p:ext uri="{D42A27DB-BD31-4B8C-83A1-F6EECF244321}">
                <p14:modId xmlns:p14="http://schemas.microsoft.com/office/powerpoint/2010/main" val="2533120821"/>
              </p:ext>
            </p:extLst>
          </p:nvPr>
        </p:nvGraphicFramePr>
        <p:xfrm>
          <a:off x="1066801" y="2420516"/>
          <a:ext cx="15702122" cy="6158647"/>
        </p:xfrm>
        <a:graphic>
          <a:graphicData uri="http://schemas.openxmlformats.org/drawingml/2006/table">
            <a:tbl>
              <a:tblPr/>
              <a:tblGrid>
                <a:gridCol w="2401019">
                  <a:extLst>
                    <a:ext uri="{9D8B030D-6E8A-4147-A177-3AD203B41FA5}">
                      <a16:colId xmlns:a16="http://schemas.microsoft.com/office/drawing/2014/main" val="3312724486"/>
                    </a:ext>
                  </a:extLst>
                </a:gridCol>
                <a:gridCol w="921262">
                  <a:extLst>
                    <a:ext uri="{9D8B030D-6E8A-4147-A177-3AD203B41FA5}">
                      <a16:colId xmlns:a16="http://schemas.microsoft.com/office/drawing/2014/main" val="940678461"/>
                    </a:ext>
                  </a:extLst>
                </a:gridCol>
                <a:gridCol w="745618">
                  <a:extLst>
                    <a:ext uri="{9D8B030D-6E8A-4147-A177-3AD203B41FA5}">
                      <a16:colId xmlns:a16="http://schemas.microsoft.com/office/drawing/2014/main" val="606365822"/>
                    </a:ext>
                  </a:extLst>
                </a:gridCol>
                <a:gridCol w="681341">
                  <a:extLst>
                    <a:ext uri="{9D8B030D-6E8A-4147-A177-3AD203B41FA5}">
                      <a16:colId xmlns:a16="http://schemas.microsoft.com/office/drawing/2014/main" val="397660691"/>
                    </a:ext>
                  </a:extLst>
                </a:gridCol>
                <a:gridCol w="681341">
                  <a:extLst>
                    <a:ext uri="{9D8B030D-6E8A-4147-A177-3AD203B41FA5}">
                      <a16:colId xmlns:a16="http://schemas.microsoft.com/office/drawing/2014/main" val="3106541943"/>
                    </a:ext>
                  </a:extLst>
                </a:gridCol>
                <a:gridCol w="681341">
                  <a:extLst>
                    <a:ext uri="{9D8B030D-6E8A-4147-A177-3AD203B41FA5}">
                      <a16:colId xmlns:a16="http://schemas.microsoft.com/office/drawing/2014/main" val="241407497"/>
                    </a:ext>
                  </a:extLst>
                </a:gridCol>
                <a:gridCol w="681341">
                  <a:extLst>
                    <a:ext uri="{9D8B030D-6E8A-4147-A177-3AD203B41FA5}">
                      <a16:colId xmlns:a16="http://schemas.microsoft.com/office/drawing/2014/main" val="3124990388"/>
                    </a:ext>
                  </a:extLst>
                </a:gridCol>
                <a:gridCol w="681341">
                  <a:extLst>
                    <a:ext uri="{9D8B030D-6E8A-4147-A177-3AD203B41FA5}">
                      <a16:colId xmlns:a16="http://schemas.microsoft.com/office/drawing/2014/main" val="3515423548"/>
                    </a:ext>
                  </a:extLst>
                </a:gridCol>
                <a:gridCol w="681341">
                  <a:extLst>
                    <a:ext uri="{9D8B030D-6E8A-4147-A177-3AD203B41FA5}">
                      <a16:colId xmlns:a16="http://schemas.microsoft.com/office/drawing/2014/main" val="3650899411"/>
                    </a:ext>
                  </a:extLst>
                </a:gridCol>
                <a:gridCol w="681341">
                  <a:extLst>
                    <a:ext uri="{9D8B030D-6E8A-4147-A177-3AD203B41FA5}">
                      <a16:colId xmlns:a16="http://schemas.microsoft.com/office/drawing/2014/main" val="971293783"/>
                    </a:ext>
                  </a:extLst>
                </a:gridCol>
                <a:gridCol w="681341">
                  <a:extLst>
                    <a:ext uri="{9D8B030D-6E8A-4147-A177-3AD203B41FA5}">
                      <a16:colId xmlns:a16="http://schemas.microsoft.com/office/drawing/2014/main" val="3932508951"/>
                    </a:ext>
                  </a:extLst>
                </a:gridCol>
                <a:gridCol w="707053">
                  <a:extLst>
                    <a:ext uri="{9D8B030D-6E8A-4147-A177-3AD203B41FA5}">
                      <a16:colId xmlns:a16="http://schemas.microsoft.com/office/drawing/2014/main" val="590555412"/>
                    </a:ext>
                  </a:extLst>
                </a:gridCol>
                <a:gridCol w="681341">
                  <a:extLst>
                    <a:ext uri="{9D8B030D-6E8A-4147-A177-3AD203B41FA5}">
                      <a16:colId xmlns:a16="http://schemas.microsoft.com/office/drawing/2014/main" val="987434792"/>
                    </a:ext>
                  </a:extLst>
                </a:gridCol>
                <a:gridCol w="797039">
                  <a:extLst>
                    <a:ext uri="{9D8B030D-6E8A-4147-A177-3AD203B41FA5}">
                      <a16:colId xmlns:a16="http://schemas.microsoft.com/office/drawing/2014/main" val="1351948443"/>
                    </a:ext>
                  </a:extLst>
                </a:gridCol>
                <a:gridCol w="771331">
                  <a:extLst>
                    <a:ext uri="{9D8B030D-6E8A-4147-A177-3AD203B41FA5}">
                      <a16:colId xmlns:a16="http://schemas.microsoft.com/office/drawing/2014/main" val="3565506583"/>
                    </a:ext>
                  </a:extLst>
                </a:gridCol>
                <a:gridCol w="771331">
                  <a:extLst>
                    <a:ext uri="{9D8B030D-6E8A-4147-A177-3AD203B41FA5}">
                      <a16:colId xmlns:a16="http://schemas.microsoft.com/office/drawing/2014/main" val="2058106045"/>
                    </a:ext>
                  </a:extLst>
                </a:gridCol>
                <a:gridCol w="834463">
                  <a:extLst>
                    <a:ext uri="{9D8B030D-6E8A-4147-A177-3AD203B41FA5}">
                      <a16:colId xmlns:a16="http://schemas.microsoft.com/office/drawing/2014/main" val="2813306644"/>
                    </a:ext>
                  </a:extLst>
                </a:gridCol>
                <a:gridCol w="759619">
                  <a:extLst>
                    <a:ext uri="{9D8B030D-6E8A-4147-A177-3AD203B41FA5}">
                      <a16:colId xmlns:a16="http://schemas.microsoft.com/office/drawing/2014/main" val="2149407786"/>
                    </a:ext>
                  </a:extLst>
                </a:gridCol>
                <a:gridCol w="861318">
                  <a:extLst>
                    <a:ext uri="{9D8B030D-6E8A-4147-A177-3AD203B41FA5}">
                      <a16:colId xmlns:a16="http://schemas.microsoft.com/office/drawing/2014/main" val="322856358"/>
                    </a:ext>
                  </a:extLst>
                </a:gridCol>
              </a:tblGrid>
              <a:tr h="938262">
                <a:tc rowSpan="2">
                  <a:txBody>
                    <a:bodyPr/>
                    <a:lstStyle/>
                    <a:p>
                      <a:pPr algn="ctr" fontAlgn="ctr"/>
                      <a:r>
                        <a:rPr lang="hu-HU" sz="2000" b="1" i="0" u="none" strike="noStrike" dirty="0">
                          <a:solidFill>
                            <a:srgbClr val="000000"/>
                          </a:solidFill>
                          <a:effectLst/>
                          <a:latin typeface="Arial" panose="020B0604020202020204" pitchFamily="34" charset="0"/>
                        </a:rPr>
                        <a:t>2025. év </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defTabSz="896938" fontAlgn="ctr"/>
                      <a:r>
                        <a:rPr lang="hu-HU" sz="1500" b="1" i="0" u="none" strike="noStrike" dirty="0">
                          <a:solidFill>
                            <a:srgbClr val="000000"/>
                          </a:solidFill>
                          <a:effectLst/>
                          <a:latin typeface="Arial" panose="020B0604020202020204" pitchFamily="34" charset="0"/>
                        </a:rPr>
                        <a:t>UTCAI </a:t>
                      </a:r>
                    </a:p>
                    <a:p>
                      <a:pPr algn="ctr" defTabSz="896938" fontAlgn="ctr"/>
                      <a:r>
                        <a:rPr lang="hu-HU" sz="1500" b="1" i="0" u="none" strike="noStrike" dirty="0">
                          <a:solidFill>
                            <a:srgbClr val="000000"/>
                          </a:solidFill>
                          <a:effectLst/>
                          <a:latin typeface="Arial" panose="020B0604020202020204" pitchFamily="34" charset="0"/>
                        </a:rPr>
                        <a:t>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tcPr>
                </a:tc>
                <a:tc gridSpan="2">
                  <a:txBody>
                    <a:bodyPr/>
                    <a:lstStyle/>
                    <a:p>
                      <a:pPr algn="ctr" fontAlgn="ctr"/>
                      <a:r>
                        <a:rPr lang="hu-HU" sz="1500" b="1" i="0" u="none" strike="noStrike" dirty="0">
                          <a:solidFill>
                            <a:srgbClr val="000000"/>
                          </a:solidFill>
                          <a:effectLst/>
                          <a:latin typeface="Arial" panose="020B0604020202020204" pitchFamily="34" charset="0"/>
                        </a:rPr>
                        <a:t>UDVARI 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UTCAI </a:t>
                      </a:r>
                    </a:p>
                    <a:p>
                      <a:pPr algn="ctr" fontAlgn="ctr"/>
                      <a:r>
                        <a:rPr lang="hu-HU" sz="1500" b="1" i="0" u="none" strike="noStrike" dirty="0">
                          <a:solidFill>
                            <a:srgbClr val="000000"/>
                          </a:solidFill>
                          <a:effectLst/>
                          <a:latin typeface="Arial" panose="020B0604020202020204" pitchFamily="34" charset="0"/>
                        </a:rPr>
                        <a:t>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UDVARI </a:t>
                      </a:r>
                    </a:p>
                    <a:p>
                      <a:pPr algn="ctr" fontAlgn="ctr"/>
                      <a:r>
                        <a:rPr lang="hu-HU" sz="1500" b="1" i="0" u="none" strike="noStrike" dirty="0">
                          <a:solidFill>
                            <a:srgbClr val="000000"/>
                          </a:solidFill>
                          <a:effectLst/>
                          <a:latin typeface="Arial" panose="020B0604020202020204" pitchFamily="34" charset="0"/>
                        </a:rPr>
                        <a:t>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FÉLEMELET-EMELET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TETŐTÉR-PADLÁS</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EGYEBEK </a:t>
                      </a:r>
                    </a:p>
                    <a:p>
                      <a:pPr algn="ctr" fontAlgn="ctr"/>
                      <a:r>
                        <a:rPr lang="hu-HU" sz="1400" b="1" i="0" u="none" strike="noStrike" dirty="0">
                          <a:solidFill>
                            <a:srgbClr val="000000"/>
                          </a:solidFill>
                          <a:effectLst/>
                          <a:latin typeface="Arial" panose="020B0604020202020204" pitchFamily="34" charset="0"/>
                        </a:rPr>
                        <a:t>(iskola, épület, trafó, terület, stb..)</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GÉPKOCSI BEÁLLÓK</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rPr>
                        <a:t>ÖSSZESEN</a:t>
                      </a:r>
                    </a:p>
                  </a:txBody>
                  <a:tcPr marL="5624" marR="5624" marT="5624"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550998566"/>
                  </a:ext>
                </a:extLst>
              </a:tr>
              <a:tr h="375307">
                <a:tc vMerge="1">
                  <a:txBody>
                    <a:bodyPr/>
                    <a:lstStyle/>
                    <a:p>
                      <a:endParaRPr lang="hu-HU"/>
                    </a:p>
                  </a:txBody>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3029648"/>
                  </a:ext>
                </a:extLst>
              </a:tr>
              <a:tr h="375307">
                <a:tc>
                  <a:txBody>
                    <a:bodyPr/>
                    <a:lstStyle/>
                    <a:p>
                      <a:pPr algn="ctr" fontAlgn="ctr"/>
                      <a:r>
                        <a:rPr lang="hu-HU" sz="1500" b="1" i="0" u="none" strike="noStrike" dirty="0">
                          <a:solidFill>
                            <a:srgbClr val="000000"/>
                          </a:solidFill>
                          <a:effectLst/>
                          <a:latin typeface="Arial" panose="020B0604020202020204" pitchFamily="34" charset="0"/>
                        </a:rPr>
                        <a:t>BÉRLŐS</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700" b="0" i="0" u="none" strike="noStrike" dirty="0">
                          <a:solidFill>
                            <a:srgbClr val="000000"/>
                          </a:solidFill>
                          <a:effectLst/>
                          <a:latin typeface="Arial" panose="020B0604020202020204" pitchFamily="34" charset="0"/>
                        </a:rPr>
                        <a:t>382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712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48,6</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28883954"/>
                  </a:ext>
                </a:extLst>
              </a:tr>
              <a:tr h="375307">
                <a:tc>
                  <a:txBody>
                    <a:bodyPr/>
                    <a:lstStyle/>
                    <a:p>
                      <a:pPr algn="ctr" fontAlgn="ctr"/>
                      <a:r>
                        <a:rPr lang="hu-HU" sz="1500" b="1" i="0" u="none" strike="noStrike" dirty="0">
                          <a:solidFill>
                            <a:srgbClr val="000000"/>
                          </a:solidFill>
                          <a:effectLst/>
                          <a:latin typeface="Arial" panose="020B0604020202020204" pitchFamily="34" charset="0"/>
                        </a:rPr>
                        <a:t>ÜRES - nem </a:t>
                      </a:r>
                      <a:r>
                        <a:rPr lang="hu-HU" sz="1500" b="1" i="0" u="none" strike="noStrike" dirty="0" err="1">
                          <a:solidFill>
                            <a:srgbClr val="000000"/>
                          </a:solidFill>
                          <a:effectLst/>
                          <a:latin typeface="Arial" panose="020B0604020202020204" pitchFamily="34" charset="0"/>
                        </a:rPr>
                        <a:t>haszn</a:t>
                      </a:r>
                      <a:r>
                        <a:rPr lang="hu-HU" sz="1500" b="1" i="0" u="none" strike="noStrike" dirty="0">
                          <a:solidFill>
                            <a:srgbClr val="000000"/>
                          </a:solidFill>
                          <a:effectLst/>
                          <a:latin typeface="Arial" panose="020B0604020202020204" pitchFamily="34" charset="0"/>
                        </a:rPr>
                        <a:t>.</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700" b="0" i="0" u="none" strike="noStrike" dirty="0">
                          <a:solidFill>
                            <a:srgbClr val="00000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81595199"/>
                  </a:ext>
                </a:extLst>
              </a:tr>
              <a:tr h="375307">
                <a:tc>
                  <a:txBody>
                    <a:bodyPr/>
                    <a:lstStyle/>
                    <a:p>
                      <a:pPr algn="ctr" fontAlgn="ctr"/>
                      <a:r>
                        <a:rPr lang="hu-HU" sz="1500" b="1" i="0" u="none" strike="noStrike" dirty="0">
                          <a:solidFill>
                            <a:srgbClr val="000000"/>
                          </a:solidFill>
                          <a:effectLst/>
                          <a:latin typeface="Arial" panose="020B0604020202020204" pitchFamily="34" charset="0"/>
                        </a:rPr>
                        <a:t>ÜRES - hasznosítható</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700" b="0" i="0" u="none" strike="noStrike" dirty="0">
                          <a:solidFill>
                            <a:srgbClr val="000000"/>
                          </a:solidFill>
                          <a:effectLst/>
                          <a:latin typeface="Arial" panose="020B0604020202020204" pitchFamily="34" charset="0"/>
                        </a:rPr>
                        <a:t>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panose="020B0604020202020204" pitchFamily="34" charset="0"/>
                        </a:rPr>
                        <a:t>662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45,1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011269"/>
                  </a:ext>
                </a:extLst>
              </a:tr>
              <a:tr h="375307">
                <a:tc>
                  <a:txBody>
                    <a:bodyPr/>
                    <a:lstStyle/>
                    <a:p>
                      <a:pPr algn="ctr" fontAlgn="ctr"/>
                      <a:r>
                        <a:rPr lang="hu-HU" sz="1400" b="1" i="0" u="none" strike="noStrike" dirty="0">
                          <a:solidFill>
                            <a:srgbClr val="000000"/>
                          </a:solidFill>
                          <a:effectLst/>
                          <a:latin typeface="Arial" panose="020B0604020202020204" pitchFamily="34" charset="0"/>
                        </a:rPr>
                        <a:t>ÖSSZESEN</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478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161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403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280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700" b="1" i="0" u="none" strike="noStrike" dirty="0">
                          <a:solidFill>
                            <a:srgbClr val="000000"/>
                          </a:solidFill>
                          <a:effectLst/>
                          <a:latin typeface="Arial" panose="020B0604020202020204" pitchFamily="34" charset="0"/>
                        </a:rPr>
                        <a:t>1 466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extLst>
                  <a:ext uri="{0D108BD9-81ED-4DB2-BD59-A6C34878D82A}">
                    <a16:rowId xmlns:a16="http://schemas.microsoft.com/office/drawing/2014/main" val="1536272115"/>
                  </a:ext>
                </a:extLst>
              </a:tr>
              <a:tr h="375307">
                <a:tc>
                  <a:txBody>
                    <a:bodyPr/>
                    <a:lstStyle/>
                    <a:p>
                      <a:pPr algn="l" fontAlgn="b"/>
                      <a:r>
                        <a:rPr lang="hu-HU" sz="1400" b="0" i="0" u="none" strike="noStrike">
                          <a:solidFill>
                            <a:srgbClr val="000000"/>
                          </a:solidFill>
                          <a:effectLst/>
                          <a:latin typeface="Arial" panose="020B0604020202020204" pitchFamily="34" charset="0"/>
                        </a:rPr>
                        <a:t> </a:t>
                      </a:r>
                    </a:p>
                  </a:txBody>
                  <a:tcPr marL="5624" marR="5624" marT="5624"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dirty="0">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dirty="0">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400" b="0" i="0" u="none" strike="noStrike">
                          <a:solidFill>
                            <a:srgbClr val="000000"/>
                          </a:solidFill>
                          <a:effectLst/>
                          <a:latin typeface="Arial" panose="020B0604020202020204" pitchFamily="34" charset="0"/>
                        </a:rPr>
                        <a:t> </a:t>
                      </a:r>
                    </a:p>
                  </a:txBody>
                  <a:tcPr marL="5624" marR="5624" marT="56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5901822"/>
                  </a:ext>
                </a:extLst>
              </a:tr>
              <a:tr h="918713">
                <a:tc rowSpan="2">
                  <a:txBody>
                    <a:bodyPr/>
                    <a:lstStyle/>
                    <a:p>
                      <a:pPr algn="ctr" fontAlgn="ctr"/>
                      <a:r>
                        <a:rPr lang="hu-HU" sz="2000" b="1" i="0" u="none" strike="noStrike" dirty="0">
                          <a:solidFill>
                            <a:srgbClr val="000000"/>
                          </a:solidFill>
                          <a:effectLst/>
                          <a:latin typeface="Arial" panose="020B0604020202020204" pitchFamily="34" charset="0"/>
                        </a:rPr>
                        <a:t>2025. év</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r>
                        <a:rPr lang="hu-HU" sz="1500" b="1" i="0" u="none" strike="noStrike" dirty="0">
                          <a:solidFill>
                            <a:srgbClr val="000000"/>
                          </a:solidFill>
                          <a:effectLst/>
                          <a:latin typeface="Arial" panose="020B0604020202020204" pitchFamily="34" charset="0"/>
                        </a:rPr>
                        <a:t>UTCAI </a:t>
                      </a:r>
                    </a:p>
                    <a:p>
                      <a:pPr algn="ctr" fontAlgn="ctr"/>
                      <a:r>
                        <a:rPr lang="hu-HU" sz="1500" b="1" i="0" u="none" strike="noStrike" dirty="0">
                          <a:solidFill>
                            <a:srgbClr val="000000"/>
                          </a:solidFill>
                          <a:effectLst/>
                          <a:latin typeface="Arial" panose="020B0604020202020204" pitchFamily="34" charset="0"/>
                        </a:rPr>
                        <a:t>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gridSpan="2">
                  <a:txBody>
                    <a:bodyPr/>
                    <a:lstStyle/>
                    <a:p>
                      <a:pPr algn="ctr" fontAlgn="ctr"/>
                      <a:r>
                        <a:rPr lang="hu-HU" sz="1500" b="1" i="0" u="none" strike="noStrike" dirty="0">
                          <a:solidFill>
                            <a:srgbClr val="000000"/>
                          </a:solidFill>
                          <a:effectLst/>
                          <a:latin typeface="Arial" panose="020B0604020202020204" pitchFamily="34" charset="0"/>
                        </a:rPr>
                        <a:t>UDVARI FÖLDSZINT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UTCAI</a:t>
                      </a:r>
                    </a:p>
                    <a:p>
                      <a:pPr algn="ctr" fontAlgn="ctr"/>
                      <a:r>
                        <a:rPr lang="hu-HU" sz="1500" b="1" i="0" u="none" strike="noStrike" dirty="0">
                          <a:solidFill>
                            <a:srgbClr val="000000"/>
                          </a:solidFill>
                          <a:effectLst/>
                          <a:latin typeface="Arial" panose="020B0604020202020204" pitchFamily="34" charset="0"/>
                        </a:rPr>
                        <a:t> 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UDVARI </a:t>
                      </a:r>
                    </a:p>
                    <a:p>
                      <a:pPr algn="ctr" fontAlgn="ctr"/>
                      <a:r>
                        <a:rPr lang="hu-HU" sz="1500" b="1" i="0" u="none" strike="noStrike" dirty="0">
                          <a:solidFill>
                            <a:srgbClr val="000000"/>
                          </a:solidFill>
                          <a:effectLst/>
                          <a:latin typeface="Arial" panose="020B0604020202020204" pitchFamily="34" charset="0"/>
                        </a:rPr>
                        <a:t>PINCE</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FÉLEMELET-EMELET</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TETŐTÉR-PADLÁS</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EGYEBEK</a:t>
                      </a:r>
                      <a:r>
                        <a:rPr lang="hu-HU" sz="1400" b="1" i="0" u="none" strike="noStrike" dirty="0">
                          <a:solidFill>
                            <a:srgbClr val="000000"/>
                          </a:solidFill>
                          <a:effectLst/>
                          <a:latin typeface="Arial" panose="020B0604020202020204" pitchFamily="34" charset="0"/>
                        </a:rPr>
                        <a:t> </a:t>
                      </a:r>
                    </a:p>
                    <a:p>
                      <a:pPr algn="ctr" fontAlgn="ctr"/>
                      <a:r>
                        <a:rPr lang="hu-HU" sz="1400" b="1" i="0" u="none" strike="noStrike" dirty="0">
                          <a:solidFill>
                            <a:srgbClr val="000000"/>
                          </a:solidFill>
                          <a:effectLst/>
                          <a:latin typeface="Arial" panose="020B0604020202020204" pitchFamily="34" charset="0"/>
                        </a:rPr>
                        <a:t>(iskola, épület, trafó, terület, stb..)</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500" b="1" i="0" u="none" strike="noStrike" dirty="0">
                          <a:solidFill>
                            <a:srgbClr val="000000"/>
                          </a:solidFill>
                          <a:effectLst/>
                          <a:latin typeface="Arial" panose="020B0604020202020204" pitchFamily="34" charset="0"/>
                        </a:rPr>
                        <a:t>GÉPKOCSI BEÁLLÓK</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rPr>
                        <a:t>ÖSSZESEN</a:t>
                      </a:r>
                    </a:p>
                  </a:txBody>
                  <a:tcPr marL="5624" marR="5624" marT="5624"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3937861683"/>
                  </a:ext>
                </a:extLst>
              </a:tr>
              <a:tr h="522621">
                <a:tc vMerge="1">
                  <a:txBody>
                    <a:bodyPr/>
                    <a:lstStyle/>
                    <a:p>
                      <a:endParaRPr lang="hu-HU"/>
                    </a:p>
                  </a:txBody>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Össz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Össz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Átlag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panose="020B0604020202020204" pitchFamily="34" charset="0"/>
                        </a:rPr>
                        <a:t>Össz m</a:t>
                      </a:r>
                      <a:r>
                        <a:rPr lang="hu-HU" sz="1400" b="0" i="0" u="none" strike="noStrike" baseline="30000">
                          <a:solidFill>
                            <a:srgbClr val="000000"/>
                          </a:solidFill>
                          <a:effectLst/>
                          <a:latin typeface="Arial" panose="020B0604020202020204" pitchFamily="34" charset="0"/>
                        </a:rPr>
                        <a:t>2</a:t>
                      </a:r>
                      <a:endParaRPr lang="hu-HU" sz="1400" b="0" i="0" u="none" strike="noStrike">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panose="020B0604020202020204" pitchFamily="34" charset="0"/>
                        </a:rPr>
                        <a:t>Átlag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err="1">
                          <a:solidFill>
                            <a:srgbClr val="000000"/>
                          </a:solidFill>
                          <a:effectLst/>
                          <a:latin typeface="Arial" panose="020B0604020202020204" pitchFamily="34" charset="0"/>
                        </a:rPr>
                        <a:t>Össz</a:t>
                      </a:r>
                      <a:r>
                        <a:rPr lang="hu-HU" sz="1400" b="0" i="0" u="none" strike="noStrike" dirty="0">
                          <a:solidFill>
                            <a:srgbClr val="000000"/>
                          </a:solidFill>
                          <a:effectLst/>
                          <a:latin typeface="Arial" panose="020B0604020202020204" pitchFamily="34" charset="0"/>
                        </a:rPr>
                        <a:t> m</a:t>
                      </a:r>
                      <a:r>
                        <a:rPr lang="hu-HU" sz="1400" b="0" i="0" u="none" strike="noStrike" baseline="30000" dirty="0">
                          <a:solidFill>
                            <a:srgbClr val="000000"/>
                          </a:solidFill>
                          <a:effectLst/>
                          <a:latin typeface="Arial" panose="020B0604020202020204" pitchFamily="34" charset="0"/>
                        </a:rPr>
                        <a:t>2</a:t>
                      </a:r>
                      <a:endParaRPr lang="hu-HU" sz="1400" b="0"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Átlag m</a:t>
                      </a:r>
                      <a:r>
                        <a:rPr lang="hu-HU" sz="1600" b="1" i="0" u="none" strike="noStrike" baseline="30000" dirty="0">
                          <a:solidFill>
                            <a:srgbClr val="000000"/>
                          </a:solidFill>
                          <a:effectLst/>
                          <a:latin typeface="Arial" panose="020B0604020202020204" pitchFamily="34" charset="0"/>
                        </a:rPr>
                        <a:t>2</a:t>
                      </a:r>
                      <a:endParaRPr lang="hu-HU" sz="1600" b="1"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err="1">
                          <a:solidFill>
                            <a:srgbClr val="000000"/>
                          </a:solidFill>
                          <a:effectLst/>
                          <a:latin typeface="Arial" panose="020B0604020202020204" pitchFamily="34" charset="0"/>
                        </a:rPr>
                        <a:t>Össz</a:t>
                      </a:r>
                      <a:r>
                        <a:rPr lang="hu-HU" sz="1600" b="1" i="0" u="none" strike="noStrike" dirty="0">
                          <a:solidFill>
                            <a:srgbClr val="000000"/>
                          </a:solidFill>
                          <a:effectLst/>
                          <a:latin typeface="Arial" panose="020B0604020202020204" pitchFamily="34" charset="0"/>
                        </a:rPr>
                        <a:t> </a:t>
                      </a:r>
                    </a:p>
                    <a:p>
                      <a:pPr algn="ctr" fontAlgn="ctr"/>
                      <a:r>
                        <a:rPr lang="hu-HU" sz="1600" b="1" i="0" u="none" strike="noStrike" dirty="0">
                          <a:solidFill>
                            <a:srgbClr val="000000"/>
                          </a:solidFill>
                          <a:effectLst/>
                          <a:latin typeface="Arial" panose="020B0604020202020204" pitchFamily="34" charset="0"/>
                        </a:rPr>
                        <a:t>m</a:t>
                      </a:r>
                      <a:r>
                        <a:rPr lang="hu-HU" sz="1600" b="1" i="0" u="none" strike="noStrike" baseline="30000" dirty="0">
                          <a:solidFill>
                            <a:srgbClr val="000000"/>
                          </a:solidFill>
                          <a:effectLst/>
                          <a:latin typeface="Arial" panose="020B0604020202020204" pitchFamily="34" charset="0"/>
                        </a:rPr>
                        <a:t>2</a:t>
                      </a:r>
                      <a:endParaRPr lang="hu-HU" sz="1600" b="1" i="0" u="none" strike="noStrike" dirty="0">
                        <a:solidFill>
                          <a:srgbClr val="000000"/>
                        </a:solidFill>
                        <a:effectLst/>
                        <a:latin typeface="Arial" panose="020B0604020202020204" pitchFamily="34" charset="0"/>
                      </a:endParaRPr>
                    </a:p>
                  </a:txBody>
                  <a:tcPr marL="5624" marR="5624" marT="5624"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70101161"/>
                  </a:ext>
                </a:extLst>
              </a:tr>
              <a:tr h="375307">
                <a:tc>
                  <a:txBody>
                    <a:bodyPr/>
                    <a:lstStyle/>
                    <a:p>
                      <a:pPr algn="ctr" fontAlgn="ctr"/>
                      <a:r>
                        <a:rPr lang="hu-HU" sz="1500" b="1" i="0" u="none" strike="noStrike" dirty="0">
                          <a:solidFill>
                            <a:srgbClr val="000000"/>
                          </a:solidFill>
                          <a:effectLst/>
                          <a:latin typeface="Arial" panose="020B0604020202020204" pitchFamily="34" charset="0"/>
                        </a:rPr>
                        <a:t>BÉRLŐS</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108,2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41 328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7 292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7 857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5 742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183,2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6 960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15 855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1 579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86 613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5163891"/>
                  </a:ext>
                </a:extLst>
              </a:tr>
              <a:tr h="375307">
                <a:tc>
                  <a:txBody>
                    <a:bodyPr/>
                    <a:lstStyle/>
                    <a:p>
                      <a:pPr algn="ctr" fontAlgn="ctr"/>
                      <a:r>
                        <a:rPr lang="hu-HU" sz="1500" b="1" i="0" u="none" strike="noStrike" dirty="0">
                          <a:solidFill>
                            <a:srgbClr val="000000"/>
                          </a:solidFill>
                          <a:effectLst/>
                          <a:latin typeface="Arial" panose="020B0604020202020204" pitchFamily="34" charset="0"/>
                        </a:rPr>
                        <a:t>ÜRES - nem </a:t>
                      </a:r>
                      <a:r>
                        <a:rPr lang="hu-HU" sz="1500" b="1" i="0" u="none" strike="noStrike" dirty="0" err="1">
                          <a:solidFill>
                            <a:srgbClr val="000000"/>
                          </a:solidFill>
                          <a:effectLst/>
                          <a:latin typeface="Arial" panose="020B0604020202020204" pitchFamily="34" charset="0"/>
                        </a:rPr>
                        <a:t>haszn</a:t>
                      </a:r>
                      <a:r>
                        <a:rPr lang="hu-HU" sz="1500" b="1" i="0" u="none" strike="noStrike" dirty="0">
                          <a:solidFill>
                            <a:srgbClr val="000000"/>
                          </a:solidFill>
                          <a:effectLst/>
                          <a:latin typeface="Arial" panose="020B0604020202020204" pitchFamily="34" charset="0"/>
                        </a:rPr>
                        <a:t>.</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81,5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103,4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1 862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96,5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3 088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7 595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9179022"/>
                  </a:ext>
                </a:extLst>
              </a:tr>
              <a:tr h="401288">
                <a:tc>
                  <a:txBody>
                    <a:bodyPr/>
                    <a:lstStyle/>
                    <a:p>
                      <a:pPr algn="ctr" fontAlgn="ctr"/>
                      <a:r>
                        <a:rPr lang="hu-HU" sz="1500" b="1" i="0" u="none" strike="noStrike" dirty="0">
                          <a:solidFill>
                            <a:srgbClr val="000000"/>
                          </a:solidFill>
                          <a:effectLst/>
                          <a:latin typeface="Arial" panose="020B0604020202020204" pitchFamily="34" charset="0"/>
                        </a:rPr>
                        <a:t>ÜRES - hasznosítható</a:t>
                      </a:r>
                    </a:p>
                  </a:txBody>
                  <a:tcPr marL="5624" marR="5624" marT="5624"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ctr" fontAlgn="ctr"/>
                      <a:r>
                        <a:rPr lang="hu-HU" sz="1600" b="0" i="0" u="none" strike="noStrike" dirty="0">
                          <a:solidFill>
                            <a:srgbClr val="000000"/>
                          </a:solidFill>
                          <a:effectLst/>
                          <a:latin typeface="Arial" panose="020B0604020202020204" pitchFamily="34" charset="0"/>
                        </a:rPr>
                        <a:t>89,8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7 723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68,1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3 200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95,7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29 569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551,8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17 656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86,7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1 127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436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1742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733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panose="020B0604020202020204" pitchFamily="34" charset="0"/>
                        </a:rPr>
                        <a:t>61 880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9313734"/>
                  </a:ext>
                </a:extLst>
              </a:tr>
              <a:tr h="375307">
                <a:tc>
                  <a:txBody>
                    <a:bodyPr/>
                    <a:lstStyle/>
                    <a:p>
                      <a:pPr algn="ctr" fontAlgn="ctr"/>
                      <a:r>
                        <a:rPr lang="hu-HU" sz="1400" b="1" i="0" u="none" strike="noStrike" dirty="0">
                          <a:solidFill>
                            <a:srgbClr val="000000"/>
                          </a:solidFill>
                          <a:effectLst/>
                          <a:latin typeface="Arial" panose="020B0604020202020204" pitchFamily="34" charset="0"/>
                        </a:rPr>
                        <a:t>ÖSSZESEN</a:t>
                      </a:r>
                    </a:p>
                  </a:txBody>
                  <a:tcPr marL="5624" marR="5624" marT="562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104,3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49 866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71,7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11 537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97,5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39 288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94,6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26 486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154,8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8 670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359,6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1 798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539,8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16 734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32,9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1 709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106,5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ctr"/>
                      <a:r>
                        <a:rPr lang="hu-HU" sz="1600" b="1" i="0" u="none" strike="noStrike" dirty="0">
                          <a:solidFill>
                            <a:srgbClr val="000000"/>
                          </a:solidFill>
                          <a:effectLst/>
                          <a:latin typeface="Arial" panose="020B0604020202020204" pitchFamily="34" charset="0"/>
                        </a:rPr>
                        <a:t>156 088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2967066565"/>
                  </a:ext>
                </a:extLst>
              </a:tr>
            </a:tbl>
          </a:graphicData>
        </a:graphic>
      </p:graphicFrame>
      <p:sp>
        <p:nvSpPr>
          <p:cNvPr id="12" name="Dia számának helye 11">
            <a:extLst>
              <a:ext uri="{FF2B5EF4-FFF2-40B4-BE49-F238E27FC236}">
                <a16:creationId xmlns:a16="http://schemas.microsoft.com/office/drawing/2014/main" id="{C7A791F4-18BC-667B-7C7E-D1492E605588}"/>
              </a:ext>
            </a:extLst>
          </p:cNvPr>
          <p:cNvSpPr>
            <a:spLocks noGrp="1"/>
          </p:cNvSpPr>
          <p:nvPr>
            <p:ph type="sldNum" sz="quarter" idx="12"/>
          </p:nvPr>
        </p:nvSpPr>
        <p:spPr>
          <a:xfrm>
            <a:off x="7924800" y="9456736"/>
            <a:ext cx="2133600" cy="365125"/>
          </a:xfrm>
        </p:spPr>
        <p:txBody>
          <a:bodyPr/>
          <a:lstStyle/>
          <a:p>
            <a:pPr algn="ctr"/>
            <a:fld id="{B6F15528-21DE-4FAA-801E-634DDDAF4B2B}" type="slidenum">
              <a:rPr lang="en-US" smtClean="0"/>
              <a:pPr algn="ct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03E17951-599F-B1E1-7010-65690F81C28B}"/>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67EB7459-C7F2-713B-7A52-3991FAA986CD}"/>
              </a:ext>
            </a:extLst>
          </p:cNvPr>
          <p:cNvSpPr txBox="1"/>
          <p:nvPr/>
        </p:nvSpPr>
        <p:spPr>
          <a:xfrm>
            <a:off x="5402646" y="119655"/>
            <a:ext cx="12290110" cy="2949205"/>
          </a:xfrm>
          <a:prstGeom prst="rect">
            <a:avLst/>
          </a:prstGeom>
        </p:spPr>
        <p:txBody>
          <a:bodyPr wrap="square" lIns="0" tIns="0" rIns="0" bIns="0" rtlCol="0" anchor="t">
            <a:spAutoFit/>
          </a:bodyPr>
          <a:lstStyle>
            <a:defPPr>
              <a:defRPr lang="en-US"/>
            </a:defPPr>
            <a:lvl1pPr>
              <a:lnSpc>
                <a:spcPts val="8880"/>
              </a:lnSpc>
              <a:defRPr sz="5400">
                <a:solidFill>
                  <a:srgbClr val="FFFFFF"/>
                </a:solidFill>
                <a:latin typeface="Arial Black" panose="020B0A04020102020204" pitchFamily="34" charset="0"/>
              </a:defRPr>
            </a:lvl1pPr>
          </a:lstStyle>
          <a:p>
            <a:pPr marL="0" marR="0" lvl="0" indent="0" algn="ctr" defTabSz="914400" rtl="0" eaLnBrk="1" fontAlgn="auto" latinLnBrk="0" hangingPunct="1">
              <a:lnSpc>
                <a:spcPts val="8880"/>
              </a:lnSpc>
              <a:spcBef>
                <a:spcPts val="0"/>
              </a:spcBef>
              <a:spcAft>
                <a:spcPts val="0"/>
              </a:spcAft>
              <a:buClrTx/>
              <a:buSzTx/>
              <a:buFontTx/>
              <a:buNone/>
              <a:tabLst/>
              <a:defRPr/>
            </a:pPr>
            <a:r>
              <a:rPr kumimoji="0" lang="hu-HU" sz="48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Ingatlanok értékesítése </a:t>
            </a:r>
          </a:p>
          <a:p>
            <a:pPr marL="0" marR="0" lvl="0" indent="0" algn="ctr" defTabSz="914400" rtl="0" eaLnBrk="1" fontAlgn="auto" latinLnBrk="0" hangingPunct="1">
              <a:lnSpc>
                <a:spcPts val="6000"/>
              </a:lnSpc>
              <a:spcBef>
                <a:spcPts val="0"/>
              </a:spcBef>
              <a:spcAft>
                <a:spcPts val="0"/>
              </a:spcAft>
              <a:buClrTx/>
              <a:buSzTx/>
              <a:buFontTx/>
              <a:buNone/>
              <a:tabLst/>
              <a:defRPr/>
            </a:pPr>
            <a:r>
              <a:rPr kumimoji="0" lang="hu-HU" sz="40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rPr>
              <a:t>2025 év</a:t>
            </a:r>
          </a:p>
          <a:p>
            <a:pPr marL="0" marR="0" lvl="0" indent="0" algn="l" defTabSz="914400" rtl="0" eaLnBrk="1" fontAlgn="auto" latinLnBrk="0" hangingPunct="1">
              <a:lnSpc>
                <a:spcPts val="8880"/>
              </a:lnSpc>
              <a:spcBef>
                <a:spcPts val="0"/>
              </a:spcBef>
              <a:spcAft>
                <a:spcPts val="0"/>
              </a:spcAft>
              <a:buClrTx/>
              <a:buSzTx/>
              <a:buFontTx/>
              <a:buNone/>
              <a:tabLst/>
              <a:defRPr/>
            </a:pPr>
            <a:endParaRPr kumimoji="0" lang="en-US" sz="5400" b="0" i="0" u="none" strike="noStrike" kern="1200" cap="none" spc="0" normalizeH="0" baseline="0" noProof="0" dirty="0">
              <a:ln>
                <a:noFill/>
              </a:ln>
              <a:solidFill>
                <a:srgbClr val="FFFFFF"/>
              </a:solidFill>
              <a:effectLst/>
              <a:uLnTx/>
              <a:uFillTx/>
              <a:latin typeface="Arial Black" panose="020B0A04020102020204" pitchFamily="34" charset="0"/>
              <a:ea typeface="+mn-ea"/>
              <a:cs typeface="+mn-cs"/>
            </a:endParaRPr>
          </a:p>
        </p:txBody>
      </p:sp>
      <p:pic>
        <p:nvPicPr>
          <p:cNvPr id="9" name="Kép 8" descr="A képen szöveg, Betűtípus, képernyőkép, embléma látható&#10;&#10;Automatikusan generált leírás">
            <a:extLst>
              <a:ext uri="{FF2B5EF4-FFF2-40B4-BE49-F238E27FC236}">
                <a16:creationId xmlns:a16="http://schemas.microsoft.com/office/drawing/2014/main" id="{72BDCA7F-F49E-F75F-E3AD-EBDADA41D0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6" name="Szövegdoboz 5">
            <a:extLst>
              <a:ext uri="{FF2B5EF4-FFF2-40B4-BE49-F238E27FC236}">
                <a16:creationId xmlns:a16="http://schemas.microsoft.com/office/drawing/2014/main" id="{F10BA64F-E2D9-5CDF-E923-C0EAD513EE67}"/>
              </a:ext>
            </a:extLst>
          </p:cNvPr>
          <p:cNvSpPr txBox="1"/>
          <p:nvPr/>
        </p:nvSpPr>
        <p:spPr>
          <a:xfrm>
            <a:off x="5262114" y="2210329"/>
            <a:ext cx="12430642" cy="8879354"/>
          </a:xfrm>
          <a:prstGeom prst="rect">
            <a:avLst/>
          </a:prstGeom>
          <a:noFill/>
        </p:spPr>
        <p:txBody>
          <a:bodyPr wrap="square">
            <a:spAutoFit/>
          </a:bodyPr>
          <a:lstStyle/>
          <a:p>
            <a:pPr algn="just"/>
            <a:r>
              <a:rPr lang="hu-HU" dirty="0">
                <a:solidFill>
                  <a:schemeClr val="bg1"/>
                </a:solidFill>
                <a:latin typeface="Arial" panose="020B0604020202020204" pitchFamily="34" charset="0"/>
                <a:cs typeface="Arial" panose="020B0604020202020204" pitchFamily="34" charset="0"/>
              </a:rPr>
              <a:t> </a:t>
            </a:r>
            <a:r>
              <a:rPr lang="hu-HU" sz="2400" dirty="0">
                <a:solidFill>
                  <a:schemeClr val="bg1"/>
                </a:solidFill>
                <a:latin typeface="Arial" panose="020B0604020202020204" pitchFamily="34" charset="0"/>
                <a:cs typeface="Arial" panose="020B0604020202020204" pitchFamily="34" charset="0"/>
              </a:rPr>
              <a:t>Az Önkormányzat úgy döntött, hogy a 2025-ös évben felülvizsgálja a bérbeadás útján hasznosított ingatlanjainak értékesítésével kapcsolatos gyakorlatát. A felülvizsgálat részeként az EVIN Nonprofit Zrt. felhatalmazást kapott, hogy előzetes igényfelmérést végezzen azon bérlők körében, akik a hatályos rendeleti szabályok alapján jogosultak a bérlakásuk, illetve az általuk bérelt helyiség megvásárlására.</a:t>
            </a:r>
          </a:p>
          <a:p>
            <a:pPr algn="just"/>
            <a:endParaRPr lang="hu-HU" sz="2400" dirty="0">
              <a:solidFill>
                <a:schemeClr val="bg1"/>
              </a:solidFill>
              <a:latin typeface="Arial" panose="020B0604020202020204" pitchFamily="34" charset="0"/>
              <a:cs typeface="Arial" panose="020B0604020202020204" pitchFamily="34" charset="0"/>
            </a:endParaRPr>
          </a:p>
          <a:p>
            <a:pPr algn="just"/>
            <a:r>
              <a:rPr lang="hu-HU" sz="2400" dirty="0">
                <a:solidFill>
                  <a:schemeClr val="bg1"/>
                </a:solidFill>
                <a:latin typeface="Arial" panose="020B0604020202020204" pitchFamily="34" charset="0"/>
                <a:cs typeface="Arial" panose="020B0604020202020204" pitchFamily="34" charset="0"/>
              </a:rPr>
              <a:t>Az előzetes igényfelmérésnek nem képezték tárgyát azon</a:t>
            </a:r>
          </a:p>
          <a:p>
            <a:pPr marL="342900" lvl="0" indent="-342900" algn="just">
              <a:buFont typeface="Arial" panose="020B0604020202020204" pitchFamily="34" charset="0"/>
              <a:buChar char="•"/>
            </a:pPr>
            <a:r>
              <a:rPr lang="hu-HU" sz="2400" dirty="0">
                <a:solidFill>
                  <a:schemeClr val="bg1"/>
                </a:solidFill>
                <a:latin typeface="Arial" panose="020B0604020202020204" pitchFamily="34" charset="0"/>
                <a:cs typeface="Arial" panose="020B0604020202020204" pitchFamily="34" charset="0"/>
              </a:rPr>
              <a:t>bérlakások, amelyek az Önkormányzat 100%-os tulajdonában lévő lakóépületekben, illetve társasházakban találhatóak;</a:t>
            </a:r>
          </a:p>
          <a:p>
            <a:pPr marL="342900" lvl="0" indent="-342900" algn="just">
              <a:buFont typeface="Arial" panose="020B0604020202020204" pitchFamily="34" charset="0"/>
              <a:buChar char="•"/>
            </a:pPr>
            <a:r>
              <a:rPr lang="hu-HU" sz="2400" dirty="0">
                <a:solidFill>
                  <a:schemeClr val="bg1"/>
                </a:solidFill>
                <a:latin typeface="Arial" panose="020B0604020202020204" pitchFamily="34" charset="0"/>
                <a:cs typeface="Arial" panose="020B0604020202020204" pitchFamily="34" charset="0"/>
              </a:rPr>
              <a:t>nem lakás célú bérlemények, amelyek Belső-Erzsébetváros területén találhatóak és utcai bejárattal rendelkeznek, valamint amelyek az Önkormányzat 100%-os tulajdonában lévő lakóépületekben, illetve társasházakban találhatóak. </a:t>
            </a:r>
          </a:p>
          <a:p>
            <a:pPr marL="342900" lvl="0" indent="-342900" algn="just">
              <a:buFont typeface="Arial" panose="020B0604020202020204" pitchFamily="34" charset="0"/>
              <a:buChar char="•"/>
            </a:pPr>
            <a:endParaRPr lang="hu-HU" sz="2400" dirty="0">
              <a:solidFill>
                <a:schemeClr val="bg1"/>
              </a:solidFill>
              <a:latin typeface="Arial" panose="020B0604020202020204" pitchFamily="34" charset="0"/>
              <a:cs typeface="Arial" panose="020B0604020202020204" pitchFamily="34" charset="0"/>
            </a:endParaRPr>
          </a:p>
          <a:p>
            <a:pPr algn="just"/>
            <a:r>
              <a:rPr lang="hu-HU" sz="2400" dirty="0">
                <a:solidFill>
                  <a:schemeClr val="bg1"/>
                </a:solidFill>
                <a:latin typeface="Arial" panose="020B0604020202020204" pitchFamily="34" charset="0"/>
                <a:cs typeface="Arial" panose="020B0604020202020204" pitchFamily="34" charset="0"/>
              </a:rPr>
              <a:t>Az Önkormányzat döntése alapján 771 fő lakásbérlő, és 353 fő helyiségbérlő részére küldtünk ki tájékoztató levelet az általuk bérelt ingatlan megvásárlásának lehetőségéről. Az igényfelmérési folyamat lezárásáig 205 fő lakásbérlő és 197 fő helyiségbérlő jelezte, hogy az általa bérelt ingatlant meg kívánja vásárolni. </a:t>
            </a:r>
            <a:r>
              <a:rPr lang="hu-HU" sz="2400" dirty="0">
                <a:solidFill>
                  <a:schemeClr val="bg1"/>
                </a:solidFill>
                <a:latin typeface="Arial"/>
                <a:cs typeface="Arial"/>
              </a:rPr>
              <a:t>Ezen bérlők részére újabb levelet küldtünk, amelyben részletesen tájékoztattuk őket az elidegenítési eljárás következő lépéseiről (két értékbecslés készítése előzetes időpontegyeztetés alapján, PKB döntés, eladási ajánlat közlése).</a:t>
            </a:r>
          </a:p>
          <a:p>
            <a:pPr lvl="0" algn="just"/>
            <a:endParaRPr lang="hu-HU" sz="2500" dirty="0">
              <a:solidFill>
                <a:schemeClr val="bg1"/>
              </a:solidFill>
              <a:latin typeface="Arial" panose="020B0604020202020204" pitchFamily="34" charset="0"/>
              <a:cs typeface="Arial" panose="020B0604020202020204" pitchFamily="34" charset="0"/>
            </a:endParaRPr>
          </a:p>
          <a:p>
            <a:pPr algn="just"/>
            <a:endParaRPr lang="hu-HU" sz="2500" dirty="0">
              <a:solidFill>
                <a:schemeClr val="bg1"/>
              </a:solidFill>
              <a:latin typeface="Arial" panose="020B0604020202020204" pitchFamily="34" charset="0"/>
              <a:cs typeface="Arial" panose="020B0604020202020204" pitchFamily="34" charset="0"/>
            </a:endParaRPr>
          </a:p>
          <a:p>
            <a:pPr lvl="0" algn="just">
              <a:defRPr/>
            </a:pPr>
            <a:r>
              <a:rPr lang="hu-HU" sz="2500" dirty="0">
                <a:solidFill>
                  <a:schemeClr val="bg1"/>
                </a:solidFill>
                <a:latin typeface="Arial" panose="020B0604020202020204" pitchFamily="34" charset="0"/>
                <a:cs typeface="Arial" panose="020B0604020202020204" pitchFamily="34" charset="0"/>
              </a:rPr>
              <a:t>.</a:t>
            </a:r>
          </a:p>
        </p:txBody>
      </p:sp>
      <p:grpSp>
        <p:nvGrpSpPr>
          <p:cNvPr id="5" name="Group 4">
            <a:extLst>
              <a:ext uri="{FF2B5EF4-FFF2-40B4-BE49-F238E27FC236}">
                <a16:creationId xmlns:a16="http://schemas.microsoft.com/office/drawing/2014/main" id="{27E56C5E-F538-E11C-AE2D-DA1465B24E0B}"/>
              </a:ext>
            </a:extLst>
          </p:cNvPr>
          <p:cNvGrpSpPr>
            <a:grpSpLocks noChangeAspect="1"/>
          </p:cNvGrpSpPr>
          <p:nvPr/>
        </p:nvGrpSpPr>
        <p:grpSpPr>
          <a:xfrm>
            <a:off x="-442844" y="-1028700"/>
            <a:ext cx="5071995" cy="11963400"/>
            <a:chOff x="2084235" y="-408558"/>
            <a:chExt cx="4265765" cy="10061732"/>
          </a:xfrm>
        </p:grpSpPr>
        <p:sp>
          <p:nvSpPr>
            <p:cNvPr id="7" name="Freeform 5">
              <a:extLst>
                <a:ext uri="{FF2B5EF4-FFF2-40B4-BE49-F238E27FC236}">
                  <a16:creationId xmlns:a16="http://schemas.microsoft.com/office/drawing/2014/main" id="{E641E4D3-6F4C-35E4-EA14-1A2D8D5323D4}"/>
                </a:ext>
              </a:extLst>
            </p:cNvPr>
            <p:cNvSpPr/>
            <p:nvPr/>
          </p:nvSpPr>
          <p:spPr>
            <a:xfrm>
              <a:off x="2084235" y="-408558"/>
              <a:ext cx="4265765" cy="10061732"/>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30989" t="8280" r="-103734" b="-1056"/>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Dia számának helye 12">
            <a:extLst>
              <a:ext uri="{FF2B5EF4-FFF2-40B4-BE49-F238E27FC236}">
                <a16:creationId xmlns:a16="http://schemas.microsoft.com/office/drawing/2014/main" id="{92839B84-8803-2383-6C32-813BDE41F648}"/>
              </a:ext>
            </a:extLst>
          </p:cNvPr>
          <p:cNvSpPr>
            <a:spLocks noGrp="1"/>
          </p:cNvSpPr>
          <p:nvPr>
            <p:ph type="sldNum" sz="quarter" idx="12"/>
          </p:nvPr>
        </p:nvSpPr>
        <p:spPr>
          <a:xfrm>
            <a:off x="7827026" y="9380537"/>
            <a:ext cx="2133600" cy="365125"/>
          </a:xfrm>
        </p:spPr>
        <p:txBody>
          <a:bodyPr/>
          <a:lstStyle/>
          <a:p>
            <a:pPr algn="ctr"/>
            <a:fld id="{B6F15528-21DE-4FAA-801E-634DDDAF4B2B}" type="slidenum">
              <a:rPr lang="en-US" smtClean="0"/>
              <a:pPr algn="ctr"/>
              <a:t>13</a:t>
            </a:fld>
            <a:endParaRPr lang="en-US"/>
          </a:p>
        </p:txBody>
      </p:sp>
    </p:spTree>
    <p:extLst>
      <p:ext uri="{BB962C8B-B14F-4D97-AF65-F5344CB8AC3E}">
        <p14:creationId xmlns:p14="http://schemas.microsoft.com/office/powerpoint/2010/main" val="3113135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3" name="TextBox 3"/>
          <p:cNvSpPr txBox="1"/>
          <p:nvPr/>
        </p:nvSpPr>
        <p:spPr>
          <a:xfrm>
            <a:off x="5476063" y="195954"/>
            <a:ext cx="11254379" cy="2949205"/>
          </a:xfrm>
          <a:prstGeom prst="rect">
            <a:avLst/>
          </a:prstGeom>
        </p:spPr>
        <p:txBody>
          <a:bodyPr wrap="square" lIns="0" tIns="0" rIns="0" bIns="0" rtlCol="0" anchor="t">
            <a:spAutoFit/>
          </a:bodyPr>
          <a:lstStyle>
            <a:defPPr>
              <a:defRPr lang="en-US"/>
            </a:defPPr>
            <a:lvl1pPr>
              <a:lnSpc>
                <a:spcPts val="8880"/>
              </a:lnSpc>
              <a:defRPr sz="5400">
                <a:solidFill>
                  <a:srgbClr val="FFFFFF"/>
                </a:solidFill>
                <a:latin typeface="Arial Black" panose="020B0A04020102020204" pitchFamily="34" charset="0"/>
              </a:defRPr>
            </a:lvl1pPr>
          </a:lstStyle>
          <a:p>
            <a:pPr algn="ctr"/>
            <a:r>
              <a:rPr lang="hu-HU" sz="4800" dirty="0"/>
              <a:t>Ingatlanok értékesítése </a:t>
            </a:r>
          </a:p>
          <a:p>
            <a:pPr algn="ctr">
              <a:lnSpc>
                <a:spcPts val="6000"/>
              </a:lnSpc>
            </a:pPr>
            <a:r>
              <a:rPr lang="hu-HU" sz="4000" dirty="0"/>
              <a:t>2025 év</a:t>
            </a:r>
          </a:p>
          <a:p>
            <a:endParaRPr lang="en-US" dirty="0"/>
          </a:p>
        </p:txBody>
      </p:sp>
      <p:pic>
        <p:nvPicPr>
          <p:cNvPr id="9" name="Kép 8" descr="A képen szöveg, Betűtípus, képernyőkép, embléma látható&#10;&#10;Automatikusan generált leírás">
            <a:extLst>
              <a:ext uri="{FF2B5EF4-FFF2-40B4-BE49-F238E27FC236}">
                <a16:creationId xmlns:a16="http://schemas.microsoft.com/office/drawing/2014/main" id="{A8EA42B6-52F9-70C2-7A2C-6FF406CADD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6" name="Szövegdoboz 5">
            <a:extLst>
              <a:ext uri="{FF2B5EF4-FFF2-40B4-BE49-F238E27FC236}">
                <a16:creationId xmlns:a16="http://schemas.microsoft.com/office/drawing/2014/main" id="{CE68D564-402D-643A-E745-3AD608A2A47C}"/>
              </a:ext>
            </a:extLst>
          </p:cNvPr>
          <p:cNvSpPr txBox="1"/>
          <p:nvPr/>
        </p:nvSpPr>
        <p:spPr>
          <a:xfrm>
            <a:off x="5249359" y="2295392"/>
            <a:ext cx="12177436" cy="7085145"/>
          </a:xfrm>
          <a:prstGeom prst="rect">
            <a:avLst/>
          </a:prstGeom>
          <a:noFill/>
        </p:spPr>
        <p:txBody>
          <a:bodyPr wrap="square" lIns="91440" tIns="45720" rIns="91440" bIns="45720" anchor="t">
            <a:spAutoFit/>
          </a:bodyPr>
          <a:lstStyle/>
          <a:p>
            <a:pPr algn="just">
              <a:lnSpc>
                <a:spcPct val="107000"/>
              </a:lnSpc>
            </a:pPr>
            <a:endParaRPr lang="hu-HU" sz="2400" dirty="0">
              <a:solidFill>
                <a:schemeClr val="bg1"/>
              </a:solidFill>
              <a:latin typeface="Arial"/>
              <a:cs typeface="Arial"/>
            </a:endParaRPr>
          </a:p>
          <a:p>
            <a:pPr algn="just">
              <a:lnSpc>
                <a:spcPct val="107000"/>
              </a:lnSpc>
            </a:pPr>
            <a:r>
              <a:rPr lang="hu-HU" sz="2400" dirty="0">
                <a:solidFill>
                  <a:schemeClr val="bg1"/>
                </a:solidFill>
                <a:latin typeface="Arial"/>
                <a:cs typeface="Arial"/>
              </a:rPr>
              <a:t>A lakásbérlők esetében a tájékoztató levél tartalmazott továbbá egy, az Otthon Start Lakáshitellel kapcsolatos tájékoztatót is azon személyek részére, akik a vételárat banki hitelből szeretnék finanszírozni. A Pénzügyi és Kerületfejlesztési Bizottság 1037/2025. (XII.08) határozatával 205 db bérlakást jelölt ki elidegenítésre, a döntés alapján gondoskodunk az értékbecslések megrendeléséről. Az értékbecslések elkészülésének ütemében folyamatosan visszük a Pénzügyi és Kerületfejlesztési Bizottság elé az ügyeket, a lakások forgalmi értékének és vételárának jóváhagyása céljából. Előzetes terveink szerint a 2026-os év első felében minden bérlő részére kiküldésre kerül az eladási ajánlat. </a:t>
            </a:r>
          </a:p>
          <a:p>
            <a:pPr algn="just">
              <a:lnSpc>
                <a:spcPct val="107000"/>
              </a:lnSpc>
            </a:pPr>
            <a:endParaRPr lang="hu-HU" sz="2400" dirty="0">
              <a:solidFill>
                <a:schemeClr val="bg1"/>
              </a:solidFill>
              <a:latin typeface="Arial"/>
              <a:cs typeface="Arial"/>
            </a:endParaRPr>
          </a:p>
          <a:p>
            <a:pPr algn="just">
              <a:lnSpc>
                <a:spcPct val="107000"/>
              </a:lnSpc>
            </a:pPr>
            <a:r>
              <a:rPr lang="hu-HU" sz="2400" dirty="0">
                <a:solidFill>
                  <a:schemeClr val="bg1"/>
                </a:solidFill>
                <a:latin typeface="Arial"/>
                <a:cs typeface="Arial"/>
              </a:rPr>
              <a:t>A helyiségek tekintetében az elidegenítésre történő kijelölés 2026. I. negyedévben megtörtént, a Bizottság ez idáig 7 db helyiség elidegenítése tárgyában hozott döntést. </a:t>
            </a:r>
          </a:p>
          <a:p>
            <a:pPr algn="just">
              <a:lnSpc>
                <a:spcPct val="107000"/>
              </a:lnSpc>
            </a:pPr>
            <a:endParaRPr lang="hu-HU" sz="2400" dirty="0">
              <a:solidFill>
                <a:schemeClr val="bg1"/>
              </a:solidFill>
              <a:latin typeface="Arial"/>
              <a:cs typeface="Arial"/>
            </a:endParaRPr>
          </a:p>
          <a:p>
            <a:pPr algn="just">
              <a:lnSpc>
                <a:spcPct val="107000"/>
              </a:lnSpc>
            </a:pPr>
            <a:r>
              <a:rPr lang="hu-HU" sz="2400" dirty="0">
                <a:solidFill>
                  <a:schemeClr val="bg1"/>
                </a:solidFill>
                <a:latin typeface="Arial"/>
                <a:cs typeface="Arial"/>
              </a:rPr>
              <a:t>Tárgyalásokat folytatunk továbbá a korábbi évek során nem hasznosítható pincék társasházak részére történő, külön eljárásrend szerinti értékesítéséről annak érdekében, hogy a pincék után fizetett közös költség mértékét csökkenteni tudjuk. </a:t>
            </a:r>
          </a:p>
          <a:p>
            <a:pPr marL="342900" indent="-342900" algn="just">
              <a:lnSpc>
                <a:spcPct val="107000"/>
              </a:lnSpc>
              <a:buFont typeface="Symbol" panose="05050102010706020507" pitchFamily="18" charset="2"/>
              <a:buChar char=""/>
            </a:pPr>
            <a:endParaRPr lang="hu-HU" dirty="0">
              <a:solidFill>
                <a:schemeClr val="bg1"/>
              </a:solidFill>
              <a:latin typeface="Arial"/>
              <a:cs typeface="Arial"/>
            </a:endParaRPr>
          </a:p>
        </p:txBody>
      </p:sp>
      <p:grpSp>
        <p:nvGrpSpPr>
          <p:cNvPr id="5" name="Group 4">
            <a:extLst>
              <a:ext uri="{FF2B5EF4-FFF2-40B4-BE49-F238E27FC236}">
                <a16:creationId xmlns:a16="http://schemas.microsoft.com/office/drawing/2014/main" id="{028A3B5F-6B7B-3122-B8F4-94BD82F82444}"/>
              </a:ext>
            </a:extLst>
          </p:cNvPr>
          <p:cNvGrpSpPr>
            <a:grpSpLocks noChangeAspect="1"/>
          </p:cNvGrpSpPr>
          <p:nvPr/>
        </p:nvGrpSpPr>
        <p:grpSpPr>
          <a:xfrm>
            <a:off x="-442844" y="-1028700"/>
            <a:ext cx="5071995" cy="11963400"/>
            <a:chOff x="2084235" y="-408558"/>
            <a:chExt cx="4265765" cy="10061732"/>
          </a:xfrm>
        </p:grpSpPr>
        <p:sp>
          <p:nvSpPr>
            <p:cNvPr id="7" name="Freeform 5">
              <a:extLst>
                <a:ext uri="{FF2B5EF4-FFF2-40B4-BE49-F238E27FC236}">
                  <a16:creationId xmlns:a16="http://schemas.microsoft.com/office/drawing/2014/main" id="{F0AC4E80-12DD-6CB2-F73A-280B00D09C1E}"/>
                </a:ext>
              </a:extLst>
            </p:cNvPr>
            <p:cNvSpPr/>
            <p:nvPr/>
          </p:nvSpPr>
          <p:spPr>
            <a:xfrm>
              <a:off x="2084235" y="-408558"/>
              <a:ext cx="4265765" cy="10061732"/>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30989" t="8280" r="-103734" b="-1056"/>
              </a:stretch>
            </a:blipFill>
          </p:spPr>
          <p:txBody>
            <a:bodyPr/>
            <a:lstStyle/>
            <a:p>
              <a:endParaRPr lang="hu-HU"/>
            </a:p>
          </p:txBody>
        </p:sp>
      </p:grpSp>
      <p:sp>
        <p:nvSpPr>
          <p:cNvPr id="13" name="Dia számának helye 12">
            <a:extLst>
              <a:ext uri="{FF2B5EF4-FFF2-40B4-BE49-F238E27FC236}">
                <a16:creationId xmlns:a16="http://schemas.microsoft.com/office/drawing/2014/main" id="{A2B6D2B3-0B5A-0007-9DC1-8D2942A549CB}"/>
              </a:ext>
            </a:extLst>
          </p:cNvPr>
          <p:cNvSpPr>
            <a:spLocks noGrp="1"/>
          </p:cNvSpPr>
          <p:nvPr>
            <p:ph type="sldNum" sz="quarter" idx="12"/>
          </p:nvPr>
        </p:nvSpPr>
        <p:spPr>
          <a:xfrm>
            <a:off x="7924800" y="9380537"/>
            <a:ext cx="2133600" cy="365125"/>
          </a:xfrm>
        </p:spPr>
        <p:txBody>
          <a:bodyPr/>
          <a:lstStyle/>
          <a:p>
            <a:pPr algn="ctr"/>
            <a:fld id="{B6F15528-21DE-4FAA-801E-634DDDAF4B2B}" type="slidenum">
              <a:rPr lang="en-US" smtClean="0"/>
              <a:pPr algn="ctr"/>
              <a:t>14</a:t>
            </a:fld>
            <a:endParaRPr lang="en-US"/>
          </a:p>
        </p:txBody>
      </p:sp>
    </p:spTree>
    <p:extLst>
      <p:ext uri="{BB962C8B-B14F-4D97-AF65-F5344CB8AC3E}">
        <p14:creationId xmlns:p14="http://schemas.microsoft.com/office/powerpoint/2010/main" val="884649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C75D6126-ADC5-CA45-F7BA-FC763ED735CB}"/>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69D2F00F-62EC-6585-0550-ACCADB48DEF7}"/>
              </a:ext>
            </a:extLst>
          </p:cNvPr>
          <p:cNvSpPr txBox="1"/>
          <p:nvPr/>
        </p:nvSpPr>
        <p:spPr>
          <a:xfrm>
            <a:off x="5476063" y="195954"/>
            <a:ext cx="11254379" cy="2949205"/>
          </a:xfrm>
          <a:prstGeom prst="rect">
            <a:avLst/>
          </a:prstGeom>
        </p:spPr>
        <p:txBody>
          <a:bodyPr wrap="square" lIns="0" tIns="0" rIns="0" bIns="0" rtlCol="0" anchor="t">
            <a:spAutoFit/>
          </a:bodyPr>
          <a:lstStyle>
            <a:defPPr>
              <a:defRPr lang="en-US"/>
            </a:defPPr>
            <a:lvl1pPr>
              <a:lnSpc>
                <a:spcPts val="8880"/>
              </a:lnSpc>
              <a:defRPr sz="5400">
                <a:solidFill>
                  <a:srgbClr val="FFFFFF"/>
                </a:solidFill>
                <a:latin typeface="Arial Black" panose="020B0A04020102020204" pitchFamily="34" charset="0"/>
              </a:defRPr>
            </a:lvl1pPr>
          </a:lstStyle>
          <a:p>
            <a:pPr algn="ctr"/>
            <a:r>
              <a:rPr lang="hu-HU" sz="4800" dirty="0"/>
              <a:t>Ingatlanok értékesítése </a:t>
            </a:r>
          </a:p>
          <a:p>
            <a:pPr algn="ctr">
              <a:lnSpc>
                <a:spcPts val="6000"/>
              </a:lnSpc>
            </a:pPr>
            <a:r>
              <a:rPr lang="hu-HU" sz="4000" dirty="0"/>
              <a:t>2025</a:t>
            </a:r>
          </a:p>
          <a:p>
            <a:endParaRPr lang="en-US" dirty="0"/>
          </a:p>
        </p:txBody>
      </p:sp>
      <p:pic>
        <p:nvPicPr>
          <p:cNvPr id="9" name="Kép 8" descr="A képen szöveg, Betűtípus, képernyőkép, embléma látható&#10;&#10;Automatikusan generált leírás">
            <a:extLst>
              <a:ext uri="{FF2B5EF4-FFF2-40B4-BE49-F238E27FC236}">
                <a16:creationId xmlns:a16="http://schemas.microsoft.com/office/drawing/2014/main" id="{09B0C1EB-7F67-C4D1-04E9-DD9A931BA4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6" name="Szövegdoboz 5">
            <a:extLst>
              <a:ext uri="{FF2B5EF4-FFF2-40B4-BE49-F238E27FC236}">
                <a16:creationId xmlns:a16="http://schemas.microsoft.com/office/drawing/2014/main" id="{DB6B0AD3-4061-0E4C-B031-4EE2EF47D762}"/>
              </a:ext>
            </a:extLst>
          </p:cNvPr>
          <p:cNvSpPr txBox="1"/>
          <p:nvPr/>
        </p:nvSpPr>
        <p:spPr>
          <a:xfrm>
            <a:off x="5278856" y="2512334"/>
            <a:ext cx="12177436" cy="3321871"/>
          </a:xfrm>
          <a:prstGeom prst="rect">
            <a:avLst/>
          </a:prstGeom>
          <a:noFill/>
        </p:spPr>
        <p:txBody>
          <a:bodyPr wrap="square" lIns="91440" tIns="45720" rIns="91440" bIns="45720" anchor="t">
            <a:spAutoFit/>
          </a:bodyPr>
          <a:lstStyle/>
          <a:p>
            <a:r>
              <a:rPr lang="hu-HU" sz="2400" dirty="0">
                <a:solidFill>
                  <a:schemeClr val="bg1"/>
                </a:solidFill>
                <a:latin typeface="Arial"/>
                <a:cs typeface="Arial"/>
              </a:rPr>
              <a:t>2025-ös évben az alábbi ingatlanok kerültek értékesítésre:</a:t>
            </a:r>
          </a:p>
          <a:p>
            <a:r>
              <a:rPr lang="hu-HU" sz="2400" dirty="0">
                <a:solidFill>
                  <a:schemeClr val="bg1"/>
                </a:solidFill>
                <a:latin typeface="Arial"/>
                <a:cs typeface="Arial"/>
              </a:rPr>
              <a:t> </a:t>
            </a:r>
          </a:p>
          <a:p>
            <a:pPr marL="342900" lvl="0" indent="-342900" algn="just">
              <a:buFont typeface="Arial" panose="020B0604020202020204" pitchFamily="34" charset="0"/>
              <a:buChar char="•"/>
            </a:pPr>
            <a:r>
              <a:rPr lang="hu-HU" sz="2400" dirty="0">
                <a:solidFill>
                  <a:schemeClr val="bg1"/>
                </a:solidFill>
                <a:latin typeface="Arial"/>
                <a:cs typeface="Arial"/>
              </a:rPr>
              <a:t>32 db alacsony komfortfokozatú, leromlott műszaki állapotú, gazdaságosan nem felújítható üres lakás, 900,9 M Ft összegben,</a:t>
            </a:r>
          </a:p>
          <a:p>
            <a:pPr marL="342900" lvl="0" indent="-342900" algn="just">
              <a:buFont typeface="Arial" panose="020B0604020202020204" pitchFamily="34" charset="0"/>
              <a:buChar char="•"/>
            </a:pPr>
            <a:r>
              <a:rPr lang="hu-HU" sz="2400" dirty="0">
                <a:solidFill>
                  <a:schemeClr val="bg1"/>
                </a:solidFill>
                <a:latin typeface="Arial"/>
                <a:cs typeface="Arial"/>
              </a:rPr>
              <a:t>2 db bérlakás, 40 M Ft összegben,</a:t>
            </a:r>
          </a:p>
          <a:p>
            <a:pPr marL="342900" lvl="0" indent="-342900" algn="just">
              <a:buFont typeface="Arial" panose="020B0604020202020204" pitchFamily="34" charset="0"/>
              <a:buChar char="•"/>
            </a:pPr>
            <a:r>
              <a:rPr lang="hu-HU" sz="2400" dirty="0">
                <a:solidFill>
                  <a:schemeClr val="bg1"/>
                </a:solidFill>
                <a:latin typeface="Arial"/>
                <a:cs typeface="Arial"/>
              </a:rPr>
              <a:t>3 db üres tetőtér, 107,9 </a:t>
            </a:r>
            <a:r>
              <a:rPr lang="hu-HU" sz="2400" dirty="0" err="1">
                <a:solidFill>
                  <a:schemeClr val="bg1"/>
                </a:solidFill>
                <a:latin typeface="Arial"/>
                <a:cs typeface="Arial"/>
              </a:rPr>
              <a:t>MFt</a:t>
            </a:r>
            <a:r>
              <a:rPr lang="hu-HU" sz="2400" dirty="0">
                <a:solidFill>
                  <a:schemeClr val="bg1"/>
                </a:solidFill>
                <a:latin typeface="Arial"/>
                <a:cs typeface="Arial"/>
              </a:rPr>
              <a:t> összegben,</a:t>
            </a:r>
          </a:p>
          <a:p>
            <a:pPr marL="342900" lvl="0" indent="-342900" algn="just">
              <a:buFont typeface="Arial" panose="020B0604020202020204" pitchFamily="34" charset="0"/>
              <a:buChar char="•"/>
            </a:pPr>
            <a:r>
              <a:rPr lang="hu-HU" sz="2400" dirty="0">
                <a:solidFill>
                  <a:schemeClr val="bg1"/>
                </a:solidFill>
                <a:latin typeface="Arial"/>
                <a:cs typeface="Arial"/>
              </a:rPr>
              <a:t>István u. 51. földszint R-1.sz. alatti raktárépület, 7 </a:t>
            </a:r>
            <a:r>
              <a:rPr lang="hu-HU" sz="2400" dirty="0" err="1">
                <a:solidFill>
                  <a:schemeClr val="bg1"/>
                </a:solidFill>
                <a:latin typeface="Arial"/>
                <a:cs typeface="Arial"/>
              </a:rPr>
              <a:t>MFt</a:t>
            </a:r>
            <a:r>
              <a:rPr lang="hu-HU" sz="2400" dirty="0">
                <a:solidFill>
                  <a:schemeClr val="bg1"/>
                </a:solidFill>
                <a:latin typeface="Arial"/>
                <a:cs typeface="Arial"/>
              </a:rPr>
              <a:t> összegben.</a:t>
            </a:r>
          </a:p>
          <a:p>
            <a:r>
              <a:rPr lang="hu-HU" sz="2400" dirty="0">
                <a:solidFill>
                  <a:schemeClr val="bg1"/>
                </a:solidFill>
                <a:latin typeface="Arial"/>
                <a:cs typeface="Arial"/>
              </a:rPr>
              <a:t>​</a:t>
            </a:r>
          </a:p>
          <a:p>
            <a:pPr marL="342900" indent="-342900" algn="just">
              <a:lnSpc>
                <a:spcPct val="107000"/>
              </a:lnSpc>
              <a:buFont typeface="Symbol" panose="05050102010706020507" pitchFamily="18" charset="2"/>
              <a:buChar char=""/>
            </a:pPr>
            <a:endParaRPr lang="hu-HU" dirty="0">
              <a:solidFill>
                <a:schemeClr val="bg1"/>
              </a:solidFill>
              <a:latin typeface="Arial"/>
              <a:cs typeface="Arial"/>
            </a:endParaRPr>
          </a:p>
        </p:txBody>
      </p:sp>
      <p:grpSp>
        <p:nvGrpSpPr>
          <p:cNvPr id="5" name="Group 4">
            <a:extLst>
              <a:ext uri="{FF2B5EF4-FFF2-40B4-BE49-F238E27FC236}">
                <a16:creationId xmlns:a16="http://schemas.microsoft.com/office/drawing/2014/main" id="{7E6C3D0C-776B-987A-D631-057DEDE4FC25}"/>
              </a:ext>
            </a:extLst>
          </p:cNvPr>
          <p:cNvGrpSpPr>
            <a:grpSpLocks noChangeAspect="1"/>
          </p:cNvGrpSpPr>
          <p:nvPr/>
        </p:nvGrpSpPr>
        <p:grpSpPr>
          <a:xfrm>
            <a:off x="-442844" y="-1028700"/>
            <a:ext cx="5071995" cy="11963400"/>
            <a:chOff x="2084235" y="-408558"/>
            <a:chExt cx="4265765" cy="10061732"/>
          </a:xfrm>
        </p:grpSpPr>
        <p:sp>
          <p:nvSpPr>
            <p:cNvPr id="7" name="Freeform 5">
              <a:extLst>
                <a:ext uri="{FF2B5EF4-FFF2-40B4-BE49-F238E27FC236}">
                  <a16:creationId xmlns:a16="http://schemas.microsoft.com/office/drawing/2014/main" id="{7E4D912B-4247-2F18-9409-95D82199F789}"/>
                </a:ext>
              </a:extLst>
            </p:cNvPr>
            <p:cNvSpPr/>
            <p:nvPr/>
          </p:nvSpPr>
          <p:spPr>
            <a:xfrm>
              <a:off x="2084235" y="-408558"/>
              <a:ext cx="4265765" cy="10061732"/>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30989" t="8280" r="-103734" b="-1056"/>
              </a:stretch>
            </a:blipFill>
          </p:spPr>
          <p:txBody>
            <a:bodyPr/>
            <a:lstStyle/>
            <a:p>
              <a:endParaRPr lang="hu-HU"/>
            </a:p>
          </p:txBody>
        </p:sp>
      </p:grpSp>
      <p:sp>
        <p:nvSpPr>
          <p:cNvPr id="13" name="Dia számának helye 12">
            <a:extLst>
              <a:ext uri="{FF2B5EF4-FFF2-40B4-BE49-F238E27FC236}">
                <a16:creationId xmlns:a16="http://schemas.microsoft.com/office/drawing/2014/main" id="{CFBDD37E-E01F-4B56-FFBB-DE29EC5A6E07}"/>
              </a:ext>
            </a:extLst>
          </p:cNvPr>
          <p:cNvSpPr>
            <a:spLocks noGrp="1"/>
          </p:cNvSpPr>
          <p:nvPr>
            <p:ph type="sldNum" sz="quarter" idx="12"/>
          </p:nvPr>
        </p:nvSpPr>
        <p:spPr>
          <a:xfrm>
            <a:off x="7924800" y="9380537"/>
            <a:ext cx="2133600" cy="365125"/>
          </a:xfrm>
        </p:spPr>
        <p:txBody>
          <a:bodyPr/>
          <a:lstStyle/>
          <a:p>
            <a:pPr algn="ctr"/>
            <a:fld id="{B6F15528-21DE-4FAA-801E-634DDDAF4B2B}" type="slidenum">
              <a:rPr lang="en-US" smtClean="0"/>
              <a:pPr algn="ctr"/>
              <a:t>15</a:t>
            </a:fld>
            <a:endParaRPr lang="en-US"/>
          </a:p>
        </p:txBody>
      </p:sp>
    </p:spTree>
    <p:extLst>
      <p:ext uri="{BB962C8B-B14F-4D97-AF65-F5344CB8AC3E}">
        <p14:creationId xmlns:p14="http://schemas.microsoft.com/office/powerpoint/2010/main" val="245396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1818" y="576470"/>
            <a:ext cx="11046541" cy="1259640"/>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tx2">
                    <a:lumMod val="75000"/>
                  </a:schemeClr>
                </a:solidFill>
              </a:rPr>
              <a:t>Ingatlanok karbantartása, üzemeltetése </a:t>
            </a:r>
            <a:r>
              <a:rPr lang="hu-HU" sz="3600" dirty="0">
                <a:solidFill>
                  <a:schemeClr val="tx2">
                    <a:lumMod val="75000"/>
                  </a:schemeClr>
                </a:solidFill>
              </a:rPr>
              <a:t>2025. IV. negyedév </a:t>
            </a:r>
            <a:endParaRPr lang="en-US" sz="3600" dirty="0">
              <a:solidFill>
                <a:schemeClr val="tx2">
                  <a:lumMod val="75000"/>
                </a:schemeClr>
              </a:solidFill>
            </a:endParaRPr>
          </a:p>
        </p:txBody>
      </p:sp>
      <p:sp>
        <p:nvSpPr>
          <p:cNvPr id="3" name="TextBox 3"/>
          <p:cNvSpPr txBox="1"/>
          <p:nvPr/>
        </p:nvSpPr>
        <p:spPr>
          <a:xfrm>
            <a:off x="721818" y="1914959"/>
            <a:ext cx="11046541" cy="7402026"/>
          </a:xfrm>
          <a:prstGeom prst="rect">
            <a:avLst/>
          </a:prstGeom>
        </p:spPr>
        <p:txBody>
          <a:bodyPr wrap="square" lIns="0" tIns="0" rIns="0" bIns="0" rtlCol="0" anchor="t">
            <a:spAutoFit/>
          </a:bodyPr>
          <a:lstStyle/>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Karbantartás - hibaelhárítás</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 negyedévben</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119</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db hiba- és veszélyelhárítási munka valósult meg</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br</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uttó</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46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510</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értékben.</a:t>
            </a: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Lomtalanítás</a:t>
            </a:r>
          </a:p>
          <a:p>
            <a:pPr lvl="0"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Ebben a negyed</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évben 25 db lomtalanítási munka valósult meg 13 526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értékben.</a:t>
            </a:r>
            <a:endPar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Gázrendszerek</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Önkormányzati tulajdonban lévő ingatlanokban földgáz üzemű fűtés és egyéb épületgépészeti rendszerek kiépítésére 2024. évről áthúzódó összeg 2025. IV. negyedévre vonatkozó Bonyolítói szerződés összege bruttó 58 865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Ebből 2025. évben 5 db lakás fűtési rendszerének felújítása elkészült 28 078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-ért.</a:t>
            </a:r>
          </a:p>
          <a:p>
            <a:pPr algn="just"/>
            <a:endParaRPr lang="hu-HU" sz="14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Elektromos hálózat csere, elektromos munkák </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ingatlanok elektromos hálózatának szabványosítására és egyéb elektromos rendszerek kiépítésére tárgyévben bruttó 58.865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2024. évről áthúzódó összegre van fedezet, amelyből a 2025. IV negyedévében 4 db lakás elektromos hálózatának felújítása elkészült 10 520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értékben.</a:t>
            </a:r>
          </a:p>
          <a:p>
            <a:pPr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spcBef>
                <a:spcPct val="0"/>
              </a:spcBef>
            </a:pPr>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Kéményjáratok felújítása</a:t>
            </a:r>
          </a:p>
          <a:p>
            <a:r>
              <a:rPr lang="hu-HU" sz="2000" b="1" spc="113" dirty="0">
                <a:solidFill>
                  <a:schemeClr val="tx2">
                    <a:lumMod val="75000"/>
                  </a:schemeClr>
                </a:solidFill>
                <a:latin typeface="Arial" panose="020B0604020202020204" pitchFamily="34" charset="0"/>
                <a:cs typeface="Arial" panose="020B0604020202020204" pitchFamily="34" charset="0"/>
              </a:rPr>
              <a:t>Az immár hatodik éve tartó, az Önkormányzati tulajdonban lévő lakóingatlanok kéménybélelési és kapcsolódó munkáinak elvégzésére 2025. évre bruttó 32.336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előirányzat áll rendelkezésre, amiből 2025. IV. negyedévben 6 munka készült el 7 731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összegben.</a:t>
            </a:r>
            <a:endParaRPr lang="hu-HU" sz="2000" b="1" u="none" spc="113" dirty="0">
              <a:solidFill>
                <a:schemeClr val="tx2">
                  <a:lumMod val="75000"/>
                </a:schemeClr>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AADF2E94-6F85-9AC2-ADEF-A9923D7043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sp>
        <p:nvSpPr>
          <p:cNvPr id="13" name="Dia számának helye 12">
            <a:extLst>
              <a:ext uri="{FF2B5EF4-FFF2-40B4-BE49-F238E27FC236}">
                <a16:creationId xmlns:a16="http://schemas.microsoft.com/office/drawing/2014/main" id="{5996F53F-2105-29DB-BAF6-EB1A9619CAB7}"/>
              </a:ext>
            </a:extLst>
          </p:cNvPr>
          <p:cNvSpPr>
            <a:spLocks noGrp="1"/>
          </p:cNvSpPr>
          <p:nvPr>
            <p:ph type="sldNum" sz="quarter" idx="12"/>
          </p:nvPr>
        </p:nvSpPr>
        <p:spPr>
          <a:xfrm>
            <a:off x="8077200" y="9395834"/>
            <a:ext cx="2133600" cy="365125"/>
          </a:xfrm>
        </p:spPr>
        <p:txBody>
          <a:bodyPr/>
          <a:lstStyle/>
          <a:p>
            <a:pPr algn="ctr"/>
            <a:fld id="{B6F15528-21DE-4FAA-801E-634DDDAF4B2B}" type="slidenum">
              <a:rPr lang="en-US" smtClean="0"/>
              <a:pPr algn="ctr"/>
              <a:t>16</a:t>
            </a:fld>
            <a:endParaRPr lang="en-US"/>
          </a:p>
        </p:txBody>
      </p:sp>
      <p:pic>
        <p:nvPicPr>
          <p:cNvPr id="5" name="Kép 4">
            <a:extLst>
              <a:ext uri="{FF2B5EF4-FFF2-40B4-BE49-F238E27FC236}">
                <a16:creationId xmlns:a16="http://schemas.microsoft.com/office/drawing/2014/main" id="{6EF9ACE1-581A-670F-7DB9-BD17CAAD9EE9}"/>
              </a:ext>
            </a:extLst>
          </p:cNvPr>
          <p:cNvPicPr>
            <a:picLocks noChangeAspect="1"/>
          </p:cNvPicPr>
          <p:nvPr/>
        </p:nvPicPr>
        <p:blipFill>
          <a:blip r:embed="rId3"/>
          <a:stretch>
            <a:fillRect/>
          </a:stretch>
        </p:blipFill>
        <p:spPr>
          <a:xfrm>
            <a:off x="12089407" y="543842"/>
            <a:ext cx="5787888" cy="8773143"/>
          </a:xfrm>
          <a:prstGeom prst="roundRect">
            <a:avLst>
              <a:gd name="adj" fmla="val 7986"/>
            </a:avLst>
          </a:prstGeom>
        </p:spPr>
      </p:pic>
    </p:spTree>
    <p:extLst>
      <p:ext uri="{BB962C8B-B14F-4D97-AF65-F5344CB8AC3E}">
        <p14:creationId xmlns:p14="http://schemas.microsoft.com/office/powerpoint/2010/main" val="41531725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480D1-6F9C-1898-181C-600E1A09680A}"/>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F3ED64EE-5C13-91AA-15D7-D6EDBCDC332E}"/>
              </a:ext>
            </a:extLst>
          </p:cNvPr>
          <p:cNvSpPr txBox="1"/>
          <p:nvPr/>
        </p:nvSpPr>
        <p:spPr>
          <a:xfrm>
            <a:off x="914399" y="576470"/>
            <a:ext cx="11046541" cy="1259640"/>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tx2">
                    <a:lumMod val="75000"/>
                  </a:schemeClr>
                </a:solidFill>
              </a:rPr>
              <a:t>Ingatlanok karbantartása, üzemeltetése </a:t>
            </a:r>
            <a:endParaRPr lang="en-US" sz="4400" dirty="0">
              <a:solidFill>
                <a:schemeClr val="tx2">
                  <a:lumMod val="75000"/>
                </a:schemeClr>
              </a:solidFill>
            </a:endParaRPr>
          </a:p>
        </p:txBody>
      </p:sp>
      <p:sp>
        <p:nvSpPr>
          <p:cNvPr id="3" name="TextBox 3">
            <a:extLst>
              <a:ext uri="{FF2B5EF4-FFF2-40B4-BE49-F238E27FC236}">
                <a16:creationId xmlns:a16="http://schemas.microsoft.com/office/drawing/2014/main" id="{184EB409-1A7C-3FDC-3AC5-453EB749D39B}"/>
              </a:ext>
            </a:extLst>
          </p:cNvPr>
          <p:cNvSpPr txBox="1"/>
          <p:nvPr/>
        </p:nvSpPr>
        <p:spPr>
          <a:xfrm>
            <a:off x="914398" y="1914959"/>
            <a:ext cx="11046541" cy="7402026"/>
          </a:xfrm>
          <a:prstGeom prst="rect">
            <a:avLst/>
          </a:prstGeom>
        </p:spPr>
        <p:txBody>
          <a:bodyPr wrap="square" lIns="0" tIns="0" rIns="0" bIns="0" rtlCol="0" anchor="t">
            <a:spAutoFit/>
          </a:bodyPr>
          <a:lstStyle/>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Karbantartás - hibaelhárítás</a:t>
            </a:r>
          </a:p>
          <a:p>
            <a:pPr algn="just"/>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2025. évben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392</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db hiba- és veszélyelhárítási munka valósult meg</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br</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uttó</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157 </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920</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Ft értékben.</a:t>
            </a: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Lomtalanítás</a:t>
            </a:r>
          </a:p>
          <a:p>
            <a:pPr lvl="0" algn="just"/>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2025. évben 70 db lomtalanítási munka valósult meg 31 775 </a:t>
            </a:r>
            <a:r>
              <a:rPr lang="hu-HU" sz="2000" b="1" dirty="0" err="1">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 értékben.</a:t>
            </a:r>
            <a:endPar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Gázrendszerek</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Önkormányzati tulajdonban lévő ingatlanokban földgáz üzemű fűtés és egyéb épületgépészeti rendszerek kiépítésére 2024 évről áthúzódó összeg 2025. évre vonatkozó Bonyolítói szerződés összege bruttó 58 865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Ebből 2025. évben 8 db lakás fűtési rendszerének felújítása elkészült 31 349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-ért.</a:t>
            </a:r>
          </a:p>
          <a:p>
            <a:pPr algn="just"/>
            <a:endParaRPr lang="hu-HU" sz="1400" b="1"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endParaRPr>
          </a:p>
          <a:p>
            <a:pPr lvl="0" algn="just"/>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Elektromos hálózat csere, elektromos munkák </a:t>
            </a:r>
          </a:p>
          <a:p>
            <a:pPr algn="just"/>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ingatlanok elektromos hálózatának szabványosítására és egyéb elektromos rendszerek kiépítésére tárgyévben bruttó 58.865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2024. évről áthúzódó összegre van fedezet, amelyből a 2025-ös évben 41 db lakás elektromos hálózatának felújítása elkészült 46 852 </a:t>
            </a:r>
            <a:r>
              <a:rPr lang="hu-HU" sz="2000" b="1" dirty="0" err="1">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eFt</a:t>
            </a: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 értékben.</a:t>
            </a:r>
          </a:p>
          <a:p>
            <a:pPr algn="just"/>
            <a:endParaRPr lang="hu-HU" sz="14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endParaRPr>
          </a:p>
          <a:p>
            <a:pPr>
              <a:spcBef>
                <a:spcPct val="0"/>
              </a:spcBef>
            </a:pPr>
            <a:r>
              <a:rPr lang="hu-HU" sz="2500" u="sng" dirty="0">
                <a:solidFill>
                  <a:schemeClr val="tx2">
                    <a:lumMod val="75000"/>
                  </a:schemeClr>
                </a:solidFill>
                <a:effectLst/>
                <a:latin typeface="Arial" panose="020B0604020202020204" pitchFamily="34" charset="0"/>
                <a:ea typeface="Calibri" panose="020F0502020204030204" pitchFamily="34" charset="0"/>
                <a:cs typeface="Arial" panose="020B0604020202020204" pitchFamily="34" charset="0"/>
              </a:rPr>
              <a:t>Kéményjáratok felújítása</a:t>
            </a:r>
          </a:p>
          <a:p>
            <a:r>
              <a:rPr lang="hu-HU" sz="2000" b="1" spc="113" dirty="0">
                <a:solidFill>
                  <a:schemeClr val="tx2">
                    <a:lumMod val="75000"/>
                  </a:schemeClr>
                </a:solidFill>
                <a:latin typeface="Arial" panose="020B0604020202020204" pitchFamily="34" charset="0"/>
                <a:cs typeface="Arial" panose="020B0604020202020204" pitchFamily="34" charset="0"/>
              </a:rPr>
              <a:t>Az immár hatodik éve tartó, az Önkormányzati tulajdonban lévő lakóingatlanok kéménybélelési és kapcsolódó munkáinak elvégzésére 2025. évre bruttó 32.336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előirányzat áll rendelkezésre, amelyből 2025. évben 13 munka elkészült 19 204 </a:t>
            </a:r>
            <a:r>
              <a:rPr lang="hu-HU" sz="2000" b="1" spc="113" dirty="0" err="1">
                <a:solidFill>
                  <a:schemeClr val="tx2">
                    <a:lumMod val="75000"/>
                  </a:schemeClr>
                </a:solidFill>
                <a:latin typeface="Arial" panose="020B0604020202020204" pitchFamily="34" charset="0"/>
                <a:cs typeface="Arial" panose="020B0604020202020204" pitchFamily="34" charset="0"/>
              </a:rPr>
              <a:t>eFt</a:t>
            </a:r>
            <a:r>
              <a:rPr lang="hu-HU" sz="2000" b="1" spc="113" dirty="0">
                <a:solidFill>
                  <a:schemeClr val="tx2">
                    <a:lumMod val="75000"/>
                  </a:schemeClr>
                </a:solidFill>
                <a:latin typeface="Arial" panose="020B0604020202020204" pitchFamily="34" charset="0"/>
                <a:cs typeface="Arial" panose="020B0604020202020204" pitchFamily="34" charset="0"/>
              </a:rPr>
              <a:t> összegben.</a:t>
            </a:r>
            <a:endParaRPr lang="hu-HU" sz="2000" b="1" u="none" spc="113" dirty="0">
              <a:solidFill>
                <a:schemeClr val="tx2">
                  <a:lumMod val="75000"/>
                </a:schemeClr>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7AB867C4-9021-12CD-57E1-74C9D6E80B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099DB7ED-80D5-C62F-EE1D-A450EA01AF4A}"/>
              </a:ext>
            </a:extLst>
          </p:cNvPr>
          <p:cNvGrpSpPr>
            <a:grpSpLocks noChangeAspect="1"/>
          </p:cNvGrpSpPr>
          <p:nvPr/>
        </p:nvGrpSpPr>
        <p:grpSpPr>
          <a:xfrm>
            <a:off x="12042913" y="576470"/>
            <a:ext cx="5787887" cy="8681830"/>
            <a:chOff x="0" y="0"/>
            <a:chExt cx="6350000" cy="9525000"/>
          </a:xfrm>
        </p:grpSpPr>
        <p:sp>
          <p:nvSpPr>
            <p:cNvPr id="8" name="Freeform 5">
              <a:extLst>
                <a:ext uri="{FF2B5EF4-FFF2-40B4-BE49-F238E27FC236}">
                  <a16:creationId xmlns:a16="http://schemas.microsoft.com/office/drawing/2014/main" id="{F9CC2D5C-6F08-FE54-AC42-92577B9D03AC}"/>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25480" r="-99519"/>
              </a:stretch>
            </a:blipFill>
          </p:spPr>
          <p:txBody>
            <a:bodyPr/>
            <a:lstStyle/>
            <a:p>
              <a:endParaRPr lang="hu-HU"/>
            </a:p>
          </p:txBody>
        </p:sp>
      </p:grpSp>
      <p:sp>
        <p:nvSpPr>
          <p:cNvPr id="13" name="Dia számának helye 12">
            <a:extLst>
              <a:ext uri="{FF2B5EF4-FFF2-40B4-BE49-F238E27FC236}">
                <a16:creationId xmlns:a16="http://schemas.microsoft.com/office/drawing/2014/main" id="{E66CF39A-5880-A5C5-8A22-1C07EBF51CF3}"/>
              </a:ext>
            </a:extLst>
          </p:cNvPr>
          <p:cNvSpPr>
            <a:spLocks noGrp="1"/>
          </p:cNvSpPr>
          <p:nvPr>
            <p:ph type="sldNum" sz="quarter" idx="12"/>
          </p:nvPr>
        </p:nvSpPr>
        <p:spPr>
          <a:xfrm>
            <a:off x="8077200" y="9395834"/>
            <a:ext cx="2133600" cy="365125"/>
          </a:xfrm>
        </p:spPr>
        <p:txBody>
          <a:bodyPr/>
          <a:lstStyle/>
          <a:p>
            <a:pPr algn="ctr"/>
            <a:fld id="{B6F15528-21DE-4FAA-801E-634DDDAF4B2B}" type="slidenum">
              <a:rPr lang="en-US" smtClean="0"/>
              <a:pPr algn="ctr"/>
              <a:t>17</a:t>
            </a:fld>
            <a:endParaRPr lang="en-US"/>
          </a:p>
        </p:txBody>
      </p:sp>
    </p:spTree>
    <p:extLst>
      <p:ext uri="{BB962C8B-B14F-4D97-AF65-F5344CB8AC3E}">
        <p14:creationId xmlns:p14="http://schemas.microsoft.com/office/powerpoint/2010/main" val="4105093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555690F7-927D-42BC-1A70-7F8C69E69210}"/>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D69DB749-3C54-550C-7EC8-A7E64E3C639B}"/>
              </a:ext>
            </a:extLst>
          </p:cNvPr>
          <p:cNvSpPr txBox="1"/>
          <p:nvPr/>
        </p:nvSpPr>
        <p:spPr>
          <a:xfrm>
            <a:off x="686064" y="795616"/>
            <a:ext cx="13182336" cy="187519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bg1"/>
                </a:solidFill>
              </a:rPr>
              <a:t>Ingatlanfelújítások </a:t>
            </a:r>
          </a:p>
          <a:p>
            <a:pPr algn="ctr"/>
            <a:r>
              <a:rPr lang="hu-HU" sz="3600" dirty="0">
                <a:solidFill>
                  <a:schemeClr val="bg1"/>
                </a:solidFill>
              </a:rPr>
              <a:t>2025. év</a:t>
            </a:r>
          </a:p>
          <a:p>
            <a:endParaRPr lang="hu-HU" dirty="0">
              <a:solidFill>
                <a:schemeClr val="bg1"/>
              </a:solidFill>
            </a:endParaRPr>
          </a:p>
        </p:txBody>
      </p:sp>
      <p:pic>
        <p:nvPicPr>
          <p:cNvPr id="4" name="Kép 3" descr="A képen szöveg, Betűtípus, képernyőkép, embléma látható&#10;&#10;Automatikusan generált leírás">
            <a:extLst>
              <a:ext uri="{FF2B5EF4-FFF2-40B4-BE49-F238E27FC236}">
                <a16:creationId xmlns:a16="http://schemas.microsoft.com/office/drawing/2014/main" id="{21C910BE-0053-DBC9-5358-66D29DB888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620" y="9413000"/>
            <a:ext cx="3138556" cy="757400"/>
          </a:xfrm>
          <a:prstGeom prst="rect">
            <a:avLst/>
          </a:prstGeom>
        </p:spPr>
      </p:pic>
      <p:sp>
        <p:nvSpPr>
          <p:cNvPr id="8" name="Szövegdoboz 7">
            <a:extLst>
              <a:ext uri="{FF2B5EF4-FFF2-40B4-BE49-F238E27FC236}">
                <a16:creationId xmlns:a16="http://schemas.microsoft.com/office/drawing/2014/main" id="{62A63BAB-A9A1-77A8-D0EB-82F932C8875E}"/>
              </a:ext>
            </a:extLst>
          </p:cNvPr>
          <p:cNvSpPr txBox="1"/>
          <p:nvPr/>
        </p:nvSpPr>
        <p:spPr>
          <a:xfrm>
            <a:off x="670824" y="2192476"/>
            <a:ext cx="11422362" cy="7335341"/>
          </a:xfrm>
          <a:prstGeom prst="rect">
            <a:avLst/>
          </a:prstGeom>
          <a:noFill/>
        </p:spPr>
        <p:txBody>
          <a:bodyPr wrap="square">
            <a:spAutoFit/>
          </a:bodyPr>
          <a:lstStyle/>
          <a:p>
            <a:pPr marL="342900" indent="-342900" algn="just">
              <a:spcBef>
                <a:spcPct val="0"/>
              </a:spcBef>
              <a:spcAft>
                <a:spcPts val="800"/>
              </a:spcAft>
              <a:buFont typeface="Arial" panose="020B0604020202020204" pitchFamily="34" charset="0"/>
              <a:buChar char="•"/>
              <a:tabLst>
                <a:tab pos="0" algn="l"/>
              </a:tabLst>
            </a:pPr>
            <a:r>
              <a:rPr lang="hu-HU" sz="2400" b="1" u="sng" dirty="0">
                <a:solidFill>
                  <a:schemeClr val="bg1"/>
                </a:solidFill>
                <a:latin typeface="Arial" panose="020B0604020202020204" pitchFamily="34" charset="0"/>
                <a:cs typeface="Arial" panose="020B0604020202020204" pitchFamily="34" charset="0"/>
              </a:rPr>
              <a:t>Elkészült Ingatlan felújítások</a:t>
            </a:r>
          </a:p>
          <a:p>
            <a:pPr marL="342900" indent="-342900" algn="just">
              <a:spcBef>
                <a:spcPct val="0"/>
              </a:spcBef>
              <a:spcAft>
                <a:spcPts val="800"/>
              </a:spcAft>
              <a:buFont typeface="Arial" panose="020B0604020202020204" pitchFamily="34" charset="0"/>
              <a:buChar char="•"/>
            </a:pPr>
            <a:endParaRPr lang="hu-HU" sz="2000" b="1" u="sng" dirty="0">
              <a:solidFill>
                <a:schemeClr val="bg1"/>
              </a:solidFill>
              <a:latin typeface="Arial" panose="020B0604020202020204" pitchFamily="34" charset="0"/>
              <a:cs typeface="Arial" panose="020B0604020202020204" pitchFamily="34" charset="0"/>
            </a:endParaRPr>
          </a:p>
          <a:p>
            <a:pPr marL="358775"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Csányi u. 4. zöld udvar felújítása elkészült, műszaki átadás megtörtént. A bonyolítói szerződés összege bruttó 25 680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 Kisdiófa u. 12. zöld udvar felújítás elkészült 20 402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25-27-29 biztonsági és állagmegóvási okból történő lehatárolás elkészült, a rendezői megállapodás összege bruttó 28 232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Thököly úti üzleti helyiségek portál rekonstrukciója 117 137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Klauzál tér 7. homlokzatfelújítás, 258 106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  Műszaki átadás megtörtént.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EVIN Nonprofit Zrt. telephelyének energetikai korszerűsítése II. ütem – nyílászárók cseréje befejeződött. A bonyolítói szerződés összege 40 853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Kisdiófa u. 6. homlokzatfelújítás bruttó 165 260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Kisdiófa u. 10. homlokzatfelújítás 181 297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11 db lakásfelújítás 270 685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58775" indent="-358775"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Péterfy S. u. 43. Homlokzatfelújítás (külső - belső) 49 505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42900" indent="-342900" algn="just">
              <a:spcBef>
                <a:spcPct val="0"/>
              </a:spcBef>
              <a:spcAft>
                <a:spcPts val="800"/>
              </a:spcAft>
              <a:buFont typeface="Arial" panose="020B0604020202020204" pitchFamily="34" charset="0"/>
              <a:buChar char="•"/>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p:txBody>
      </p:sp>
      <p:grpSp>
        <p:nvGrpSpPr>
          <p:cNvPr id="10" name="Group 4">
            <a:extLst>
              <a:ext uri="{FF2B5EF4-FFF2-40B4-BE49-F238E27FC236}">
                <a16:creationId xmlns:a16="http://schemas.microsoft.com/office/drawing/2014/main" id="{1C1DCA6A-8969-8823-E614-479647F15C73}"/>
              </a:ext>
            </a:extLst>
          </p:cNvPr>
          <p:cNvGrpSpPr>
            <a:grpSpLocks noChangeAspect="1"/>
          </p:cNvGrpSpPr>
          <p:nvPr/>
        </p:nvGrpSpPr>
        <p:grpSpPr>
          <a:xfrm>
            <a:off x="12235070" y="864705"/>
            <a:ext cx="5595730" cy="8393595"/>
            <a:chOff x="0" y="0"/>
            <a:chExt cx="6350000" cy="9525000"/>
          </a:xfrm>
        </p:grpSpPr>
        <p:sp>
          <p:nvSpPr>
            <p:cNvPr id="11" name="Freeform 5">
              <a:extLst>
                <a:ext uri="{FF2B5EF4-FFF2-40B4-BE49-F238E27FC236}">
                  <a16:creationId xmlns:a16="http://schemas.microsoft.com/office/drawing/2014/main" id="{47D54DDD-3AF8-DD09-A089-42E687FEF17B}"/>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71399" r="-53319"/>
              </a:stretch>
            </a:blipFill>
          </p:spPr>
          <p:txBody>
            <a:bodyPr/>
            <a:lstStyle/>
            <a:p>
              <a:endParaRPr lang="hu-HU"/>
            </a:p>
          </p:txBody>
        </p:sp>
      </p:grpSp>
      <p:sp>
        <p:nvSpPr>
          <p:cNvPr id="13" name="Dia számának helye 12">
            <a:extLst>
              <a:ext uri="{FF2B5EF4-FFF2-40B4-BE49-F238E27FC236}">
                <a16:creationId xmlns:a16="http://schemas.microsoft.com/office/drawing/2014/main" id="{2B8A52D1-3DD5-0070-FC50-16C88A1FE8BD}"/>
              </a:ext>
            </a:extLst>
          </p:cNvPr>
          <p:cNvSpPr>
            <a:spLocks noGrp="1"/>
          </p:cNvSpPr>
          <p:nvPr>
            <p:ph type="sldNum" sz="quarter" idx="12"/>
          </p:nvPr>
        </p:nvSpPr>
        <p:spPr>
          <a:xfrm>
            <a:off x="8229600" y="9609137"/>
            <a:ext cx="2133600" cy="365125"/>
          </a:xfrm>
        </p:spPr>
        <p:txBody>
          <a:bodyPr/>
          <a:lstStyle/>
          <a:p>
            <a:pPr algn="ctr"/>
            <a:fld id="{B6F15528-21DE-4FAA-801E-634DDDAF4B2B}" type="slidenum">
              <a:rPr lang="en-US" smtClean="0"/>
              <a:pPr algn="ctr"/>
              <a:t>18</a:t>
            </a:fld>
            <a:endParaRPr lang="en-US"/>
          </a:p>
        </p:txBody>
      </p:sp>
    </p:spTree>
    <p:extLst>
      <p:ext uri="{BB962C8B-B14F-4D97-AF65-F5344CB8AC3E}">
        <p14:creationId xmlns:p14="http://schemas.microsoft.com/office/powerpoint/2010/main" val="538136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BD78F91C-5525-9FBF-BB3F-8C4D0D3A4F5F}"/>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911AFFCA-0333-B021-E807-6F3F2CB82737}"/>
              </a:ext>
            </a:extLst>
          </p:cNvPr>
          <p:cNvSpPr txBox="1"/>
          <p:nvPr/>
        </p:nvSpPr>
        <p:spPr>
          <a:xfrm>
            <a:off x="686064" y="795616"/>
            <a:ext cx="13182336" cy="187519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bg1"/>
                </a:solidFill>
              </a:rPr>
              <a:t>Ingatlanfelújítások </a:t>
            </a:r>
          </a:p>
          <a:p>
            <a:pPr algn="ctr"/>
            <a:r>
              <a:rPr lang="hu-HU" sz="3600" dirty="0">
                <a:solidFill>
                  <a:schemeClr val="bg1"/>
                </a:solidFill>
              </a:rPr>
              <a:t>2025. év</a:t>
            </a:r>
          </a:p>
          <a:p>
            <a:endParaRPr lang="hu-HU" dirty="0">
              <a:solidFill>
                <a:schemeClr val="bg1"/>
              </a:solidFill>
            </a:endParaRPr>
          </a:p>
        </p:txBody>
      </p:sp>
      <p:pic>
        <p:nvPicPr>
          <p:cNvPr id="4" name="Kép 3" descr="A képen szöveg, Betűtípus, képernyőkép, embléma látható&#10;&#10;Automatikusan generált leírás">
            <a:extLst>
              <a:ext uri="{FF2B5EF4-FFF2-40B4-BE49-F238E27FC236}">
                <a16:creationId xmlns:a16="http://schemas.microsoft.com/office/drawing/2014/main" id="{1214874D-0B4E-33DE-FA73-ABE7E27433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620" y="9413000"/>
            <a:ext cx="3138556" cy="757400"/>
          </a:xfrm>
          <a:prstGeom prst="rect">
            <a:avLst/>
          </a:prstGeom>
        </p:spPr>
      </p:pic>
      <p:sp>
        <p:nvSpPr>
          <p:cNvPr id="8" name="Szövegdoboz 7">
            <a:extLst>
              <a:ext uri="{FF2B5EF4-FFF2-40B4-BE49-F238E27FC236}">
                <a16:creationId xmlns:a16="http://schemas.microsoft.com/office/drawing/2014/main" id="{CF953B76-5449-D2A3-EA4D-CE89819BD502}"/>
              </a:ext>
            </a:extLst>
          </p:cNvPr>
          <p:cNvSpPr txBox="1"/>
          <p:nvPr/>
        </p:nvSpPr>
        <p:spPr>
          <a:xfrm>
            <a:off x="670824" y="2192476"/>
            <a:ext cx="11422362" cy="8648521"/>
          </a:xfrm>
          <a:prstGeom prst="rect">
            <a:avLst/>
          </a:prstGeom>
          <a:noFill/>
        </p:spPr>
        <p:txBody>
          <a:bodyPr wrap="square">
            <a:spAutoFit/>
          </a:bodyPr>
          <a:lstStyle/>
          <a:p>
            <a:pPr marL="268288" indent="-268288" algn="just">
              <a:spcBef>
                <a:spcPct val="0"/>
              </a:spcBef>
              <a:spcAft>
                <a:spcPts val="2400"/>
              </a:spcAft>
            </a:pPr>
            <a:r>
              <a:rPr lang="hu-HU" sz="2400" b="1" u="sng" dirty="0">
                <a:solidFill>
                  <a:schemeClr val="bg1"/>
                </a:solidFill>
                <a:latin typeface="Arial" panose="020B0604020202020204" pitchFamily="34" charset="0"/>
                <a:cs typeface="Arial" panose="020B0604020202020204" pitchFamily="34" charset="0"/>
              </a:rPr>
              <a:t>Folyamatban lévő ingatlanfelújítások 2025. 12. 31-én:</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10 db lakásfelújítás 272 297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Klauzál tér 5 helyiség felújítás 54 113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11. Külső homlokzat felújítás nyílászárókkal 68 220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 </a:t>
            </a:r>
            <a:r>
              <a:rPr lang="hu-HU" sz="2000" b="1" i="1" dirty="0">
                <a:solidFill>
                  <a:schemeClr val="bg1"/>
                </a:solidFill>
                <a:latin typeface="Arial" panose="020B0604020202020204" pitchFamily="34" charset="0"/>
                <a:cs typeface="Arial" panose="020B0604020202020204" pitchFamily="34" charset="0"/>
              </a:rPr>
              <a:t>(fordított ÁFA-s ügylet)</a:t>
            </a: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2400"/>
              </a:spcAft>
            </a:pPr>
            <a:r>
              <a:rPr lang="hu-HU" sz="2400" b="1" u="sng" dirty="0">
                <a:solidFill>
                  <a:schemeClr val="bg1"/>
                </a:solidFill>
                <a:latin typeface="Arial" panose="020B0604020202020204" pitchFamily="34" charset="0"/>
                <a:cs typeface="Arial" panose="020B0604020202020204" pitchFamily="34" charset="0"/>
              </a:rPr>
              <a:t>Közbeszerzés alatt lévő ingatlan felújítások 2025. 12. 31-én:</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15. erkélyek felújítása 97 097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a:t>
            </a:r>
            <a:r>
              <a:rPr lang="hu-HU" sz="2000" b="1" i="1" dirty="0">
                <a:solidFill>
                  <a:schemeClr val="bg1"/>
                </a:solidFill>
                <a:latin typeface="Arial" panose="020B0604020202020204" pitchFamily="34" charset="0"/>
                <a:cs typeface="Arial" panose="020B0604020202020204" pitchFamily="34" charset="0"/>
              </a:rPr>
              <a:t>(fordított ÁFA-s ügylet) </a:t>
            </a:r>
            <a:endParaRPr lang="hu-HU" sz="2000" b="1" dirty="0">
              <a:solidFill>
                <a:schemeClr val="bg1"/>
              </a:solidFill>
              <a:latin typeface="Arial" panose="020B0604020202020204" pitchFamily="34" charset="0"/>
              <a:cs typeface="Arial" panose="020B0604020202020204" pitchFamily="34" charset="0"/>
            </a:endParaRP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Verseny u. 22-24. lakóépület létesítése céljából történő beépítése 4 768 865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a:t>
            </a:r>
            <a:r>
              <a:rPr lang="hu-HU" sz="2000" b="1" i="1" dirty="0">
                <a:solidFill>
                  <a:schemeClr val="bg1"/>
                </a:solidFill>
                <a:latin typeface="Arial" panose="020B0604020202020204" pitchFamily="34" charset="0"/>
                <a:cs typeface="Arial" panose="020B0604020202020204" pitchFamily="34" charset="0"/>
              </a:rPr>
              <a:t>(fordított ÁFA-s ügylet) </a:t>
            </a: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Akácfa u. 6. helyiség felújítás 48 912 </a:t>
            </a:r>
            <a:r>
              <a:rPr lang="hu-HU" sz="2000" b="1" dirty="0" err="1">
                <a:solidFill>
                  <a:schemeClr val="bg1"/>
                </a:solidFill>
                <a:latin typeface="Arial" panose="020B0604020202020204" pitchFamily="34" charset="0"/>
                <a:cs typeface="Arial" panose="020B0604020202020204" pitchFamily="34" charset="0"/>
              </a:rPr>
              <a:t>eFt</a:t>
            </a:r>
            <a:r>
              <a:rPr lang="hu-HU" sz="2000" b="1" dirty="0">
                <a:solidFill>
                  <a:schemeClr val="bg1"/>
                </a:solidFill>
                <a:latin typeface="Arial" panose="020B0604020202020204" pitchFamily="34" charset="0"/>
                <a:cs typeface="Arial" panose="020B0604020202020204" pitchFamily="34" charset="0"/>
              </a:rPr>
              <a:t> értékben</a:t>
            </a:r>
          </a:p>
          <a:p>
            <a:pPr marL="342900" indent="-342900" algn="just">
              <a:spcBef>
                <a:spcPct val="0"/>
              </a:spcBef>
              <a:spcAft>
                <a:spcPts val="800"/>
              </a:spcAft>
              <a:buFont typeface="Arial" panose="020B0604020202020204" pitchFamily="34" charset="0"/>
              <a:buChar char="•"/>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2400"/>
              </a:spcAft>
            </a:pPr>
            <a:r>
              <a:rPr lang="hu-HU" sz="2400" b="1" u="sng" dirty="0">
                <a:solidFill>
                  <a:schemeClr val="bg1"/>
                </a:solidFill>
                <a:latin typeface="Arial" panose="020B0604020202020204" pitchFamily="34" charset="0"/>
                <a:cs typeface="Arial" panose="020B0604020202020204" pitchFamily="34" charset="0"/>
              </a:rPr>
              <a:t>Folyamatban lévő előkészítések ingatlanfelújítások - Bonyolítói eljárás előkészítése 2025. 12. 31-én</a:t>
            </a:r>
            <a:endParaRPr lang="hu-HU" sz="2000" b="1" dirty="0">
              <a:solidFill>
                <a:schemeClr val="bg1"/>
              </a:solidFill>
              <a:latin typeface="Arial" panose="020B0604020202020204" pitchFamily="34" charset="0"/>
              <a:cs typeface="Arial" panose="020B0604020202020204" pitchFamily="34" charset="0"/>
            </a:endParaRPr>
          </a:p>
          <a:p>
            <a:pPr marL="342900" indent="-342900" algn="just">
              <a:spcBef>
                <a:spcPct val="0"/>
              </a:spcBef>
              <a:spcAft>
                <a:spcPts val="800"/>
              </a:spcAft>
              <a:buFont typeface="Arial" panose="020B0604020202020204" pitchFamily="34" charset="0"/>
              <a:buChar char="•"/>
            </a:pPr>
            <a:r>
              <a:rPr lang="hu-HU" sz="2000" b="1" dirty="0">
                <a:solidFill>
                  <a:schemeClr val="bg1"/>
                </a:solidFill>
                <a:latin typeface="Arial" panose="020B0604020202020204" pitchFamily="34" charset="0"/>
                <a:cs typeface="Arial" panose="020B0604020202020204" pitchFamily="34" charset="0"/>
              </a:rPr>
              <a:t>Király u. 55. Külső belső homlokzat felújítása nyílászárókkal – Tervek elkészültek. </a:t>
            </a:r>
            <a:r>
              <a:rPr lang="hu-HU" sz="2000" b="1" i="1" dirty="0">
                <a:solidFill>
                  <a:schemeClr val="bg1"/>
                </a:solidFill>
                <a:latin typeface="Arial" panose="020B0604020202020204" pitchFamily="34" charset="0"/>
                <a:cs typeface="Arial" panose="020B0604020202020204" pitchFamily="34" charset="0"/>
              </a:rPr>
              <a:t>(fordított ÁFA-s ügylet)</a:t>
            </a:r>
            <a:endParaRPr lang="hu-HU" sz="2000" b="1" dirty="0">
              <a:solidFill>
                <a:schemeClr val="bg1"/>
              </a:solidFill>
              <a:latin typeface="Arial" panose="020B0604020202020204" pitchFamily="34" charset="0"/>
              <a:cs typeface="Arial" panose="020B0604020202020204" pitchFamily="34" charset="0"/>
            </a:endParaRPr>
          </a:p>
          <a:p>
            <a:pPr marL="342900" indent="-342900" algn="just">
              <a:spcBef>
                <a:spcPct val="0"/>
              </a:spcBef>
              <a:spcAft>
                <a:spcPts val="800"/>
              </a:spcAft>
              <a:buFont typeface="Arial" panose="020B0604020202020204" pitchFamily="34" charset="0"/>
              <a:buChar char="•"/>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a:p>
            <a:pPr algn="just">
              <a:spcBef>
                <a:spcPct val="0"/>
              </a:spcBef>
              <a:spcAft>
                <a:spcPts val="800"/>
              </a:spcAft>
            </a:pPr>
            <a:endParaRPr lang="hu-HU" sz="2000" b="1" dirty="0">
              <a:solidFill>
                <a:schemeClr val="bg1"/>
              </a:solidFill>
              <a:latin typeface="Arial" panose="020B0604020202020204" pitchFamily="34" charset="0"/>
              <a:cs typeface="Arial" panose="020B0604020202020204" pitchFamily="34" charset="0"/>
            </a:endParaRPr>
          </a:p>
        </p:txBody>
      </p:sp>
      <p:grpSp>
        <p:nvGrpSpPr>
          <p:cNvPr id="10" name="Group 4">
            <a:extLst>
              <a:ext uri="{FF2B5EF4-FFF2-40B4-BE49-F238E27FC236}">
                <a16:creationId xmlns:a16="http://schemas.microsoft.com/office/drawing/2014/main" id="{5B60DBA2-4843-E0BD-0FAB-7FE81195EEA7}"/>
              </a:ext>
            </a:extLst>
          </p:cNvPr>
          <p:cNvGrpSpPr>
            <a:grpSpLocks noChangeAspect="1"/>
          </p:cNvGrpSpPr>
          <p:nvPr/>
        </p:nvGrpSpPr>
        <p:grpSpPr>
          <a:xfrm>
            <a:off x="12235070" y="864705"/>
            <a:ext cx="5595730" cy="8393595"/>
            <a:chOff x="0" y="0"/>
            <a:chExt cx="6350000" cy="9525000"/>
          </a:xfrm>
        </p:grpSpPr>
        <p:sp>
          <p:nvSpPr>
            <p:cNvPr id="11" name="Freeform 5">
              <a:extLst>
                <a:ext uri="{FF2B5EF4-FFF2-40B4-BE49-F238E27FC236}">
                  <a16:creationId xmlns:a16="http://schemas.microsoft.com/office/drawing/2014/main" id="{14C571EB-5DCE-5B26-EB30-202101ADE0B5}"/>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71399" r="-53319"/>
              </a:stretch>
            </a:blipFill>
          </p:spPr>
          <p:txBody>
            <a:bodyPr/>
            <a:lstStyle/>
            <a:p>
              <a:endParaRPr lang="hu-HU"/>
            </a:p>
          </p:txBody>
        </p:sp>
      </p:grpSp>
      <p:sp>
        <p:nvSpPr>
          <p:cNvPr id="13" name="Dia számának helye 12">
            <a:extLst>
              <a:ext uri="{FF2B5EF4-FFF2-40B4-BE49-F238E27FC236}">
                <a16:creationId xmlns:a16="http://schemas.microsoft.com/office/drawing/2014/main" id="{391B021B-FEEB-A2EC-9BFD-B453C56D1D45}"/>
              </a:ext>
            </a:extLst>
          </p:cNvPr>
          <p:cNvSpPr>
            <a:spLocks noGrp="1"/>
          </p:cNvSpPr>
          <p:nvPr>
            <p:ph type="sldNum" sz="quarter" idx="12"/>
          </p:nvPr>
        </p:nvSpPr>
        <p:spPr>
          <a:xfrm>
            <a:off x="8229600" y="9609137"/>
            <a:ext cx="2133600" cy="365125"/>
          </a:xfrm>
        </p:spPr>
        <p:txBody>
          <a:bodyPr/>
          <a:lstStyle/>
          <a:p>
            <a:pPr algn="ctr"/>
            <a:fld id="{B6F15528-21DE-4FAA-801E-634DDDAF4B2B}" type="slidenum">
              <a:rPr lang="en-US" smtClean="0"/>
              <a:pPr algn="ctr"/>
              <a:t>19</a:t>
            </a:fld>
            <a:endParaRPr lang="en-US"/>
          </a:p>
        </p:txBody>
      </p:sp>
    </p:spTree>
    <p:extLst>
      <p:ext uri="{BB962C8B-B14F-4D97-AF65-F5344CB8AC3E}">
        <p14:creationId xmlns:p14="http://schemas.microsoft.com/office/powerpoint/2010/main" val="1819331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grpSp>
        <p:nvGrpSpPr>
          <p:cNvPr id="2" name="Group 2"/>
          <p:cNvGrpSpPr/>
          <p:nvPr/>
        </p:nvGrpSpPr>
        <p:grpSpPr>
          <a:xfrm>
            <a:off x="1295400" y="2991816"/>
            <a:ext cx="16002000" cy="6066630"/>
            <a:chOff x="0" y="0"/>
            <a:chExt cx="3960183" cy="963819"/>
          </a:xfrm>
        </p:grpSpPr>
        <p:sp>
          <p:nvSpPr>
            <p:cNvPr id="3" name="Freeform 3"/>
            <p:cNvSpPr/>
            <p:nvPr/>
          </p:nvSpPr>
          <p:spPr>
            <a:xfrm>
              <a:off x="0" y="0"/>
              <a:ext cx="3960183" cy="963819"/>
            </a:xfrm>
            <a:custGeom>
              <a:avLst/>
              <a:gdLst/>
              <a:ahLst/>
              <a:cxnLst/>
              <a:rect l="l" t="t" r="r" b="b"/>
              <a:pathLst>
                <a:path w="3960183" h="963819">
                  <a:moveTo>
                    <a:pt x="5926" y="0"/>
                  </a:moveTo>
                  <a:lnTo>
                    <a:pt x="3954257" y="0"/>
                  </a:lnTo>
                  <a:cubicBezTo>
                    <a:pt x="3955829" y="0"/>
                    <a:pt x="3957336" y="624"/>
                    <a:pt x="3958448" y="1736"/>
                  </a:cubicBezTo>
                  <a:cubicBezTo>
                    <a:pt x="3959559" y="2847"/>
                    <a:pt x="3960183" y="4354"/>
                    <a:pt x="3960183" y="5926"/>
                  </a:cubicBezTo>
                  <a:lnTo>
                    <a:pt x="3960183" y="957893"/>
                  </a:lnTo>
                  <a:cubicBezTo>
                    <a:pt x="3960183" y="959464"/>
                    <a:pt x="3959559" y="960972"/>
                    <a:pt x="3958448" y="962083"/>
                  </a:cubicBezTo>
                  <a:cubicBezTo>
                    <a:pt x="3957336" y="963194"/>
                    <a:pt x="3955829" y="963819"/>
                    <a:pt x="3954257" y="963819"/>
                  </a:cubicBezTo>
                  <a:lnTo>
                    <a:pt x="5926" y="963819"/>
                  </a:lnTo>
                  <a:cubicBezTo>
                    <a:pt x="4354" y="963819"/>
                    <a:pt x="2847" y="963194"/>
                    <a:pt x="1736" y="962083"/>
                  </a:cubicBezTo>
                  <a:cubicBezTo>
                    <a:pt x="624" y="960972"/>
                    <a:pt x="0" y="959464"/>
                    <a:pt x="0" y="957893"/>
                  </a:cubicBezTo>
                  <a:lnTo>
                    <a:pt x="0" y="5926"/>
                  </a:lnTo>
                  <a:cubicBezTo>
                    <a:pt x="0" y="4354"/>
                    <a:pt x="624" y="2847"/>
                    <a:pt x="1736" y="1736"/>
                  </a:cubicBezTo>
                  <a:cubicBezTo>
                    <a:pt x="2847" y="624"/>
                    <a:pt x="4354" y="0"/>
                    <a:pt x="5926" y="0"/>
                  </a:cubicBezTo>
                  <a:close/>
                </a:path>
              </a:pathLst>
            </a:custGeom>
            <a:solidFill>
              <a:srgbClr val="FFDF8E"/>
            </a:solidFill>
            <a:ln w="9525" cap="sq">
              <a:solidFill>
                <a:srgbClr val="000000"/>
              </a:solidFill>
              <a:prstDash val="solid"/>
              <a:miter/>
            </a:ln>
          </p:spPr>
          <p:txBody>
            <a:bodyPr/>
            <a:lstStyle/>
            <a:p>
              <a:endParaRPr lang="hu-HU"/>
            </a:p>
          </p:txBody>
        </p:sp>
        <p:sp>
          <p:nvSpPr>
            <p:cNvPr id="4" name="TextBox 4"/>
            <p:cNvSpPr txBox="1"/>
            <p:nvPr/>
          </p:nvSpPr>
          <p:spPr>
            <a:xfrm>
              <a:off x="0" y="-38100"/>
              <a:ext cx="812800" cy="850900"/>
            </a:xfrm>
            <a:prstGeom prst="rect">
              <a:avLst/>
            </a:prstGeom>
          </p:spPr>
          <p:txBody>
            <a:bodyPr lIns="50800" tIns="50800" rIns="50800" bIns="50800" rtlCol="0" anchor="ctr"/>
            <a:lstStyle/>
            <a:p>
              <a:pPr marL="0" lvl="0" indent="0" algn="ctr">
                <a:lnSpc>
                  <a:spcPts val="2659"/>
                </a:lnSpc>
                <a:spcBef>
                  <a:spcPct val="0"/>
                </a:spcBef>
              </a:pPr>
              <a:endParaRPr/>
            </a:p>
          </p:txBody>
        </p:sp>
      </p:grpSp>
      <p:sp>
        <p:nvSpPr>
          <p:cNvPr id="9" name="Szövegdoboz 8">
            <a:extLst>
              <a:ext uri="{FF2B5EF4-FFF2-40B4-BE49-F238E27FC236}">
                <a16:creationId xmlns:a16="http://schemas.microsoft.com/office/drawing/2014/main" id="{A45141C6-5054-AA2A-3428-66C97D6716D3}"/>
              </a:ext>
            </a:extLst>
          </p:cNvPr>
          <p:cNvSpPr txBox="1"/>
          <p:nvPr/>
        </p:nvSpPr>
        <p:spPr>
          <a:xfrm>
            <a:off x="1143000" y="1025485"/>
            <a:ext cx="16154400" cy="1292662"/>
          </a:xfrm>
          <a:prstGeom prst="rect">
            <a:avLst/>
          </a:prstGeom>
          <a:noFill/>
        </p:spPr>
        <p:txBody>
          <a:bodyPr wrap="square" lIns="91440" tIns="45720" rIns="91440" bIns="45720" rtlCol="0" anchor="t">
            <a:spAutoFit/>
          </a:bodyPr>
          <a:lstStyle/>
          <a:p>
            <a:r>
              <a:rPr lang="hu-HU" sz="5000" dirty="0">
                <a:solidFill>
                  <a:schemeClr val="bg1"/>
                </a:solidFill>
                <a:latin typeface="Arial Black" panose="020B0A04020102020204" pitchFamily="34" charset="0"/>
                <a:cs typeface="Martel Heavy" panose="020B0604020202020204" charset="-18"/>
              </a:rPr>
              <a:t>Tartalom </a:t>
            </a:r>
          </a:p>
          <a:p>
            <a:endParaRPr lang="hu-HU" sz="2800" dirty="0">
              <a:solidFill>
                <a:schemeClr val="bg1"/>
              </a:solidFill>
              <a:latin typeface="Arial Black" panose="020B0A04020102020204" pitchFamily="34" charset="0"/>
            </a:endParaRPr>
          </a:p>
        </p:txBody>
      </p:sp>
      <p:sp>
        <p:nvSpPr>
          <p:cNvPr id="11" name="Szövegdoboz 10">
            <a:extLst>
              <a:ext uri="{FF2B5EF4-FFF2-40B4-BE49-F238E27FC236}">
                <a16:creationId xmlns:a16="http://schemas.microsoft.com/office/drawing/2014/main" id="{54F14B1E-6D2B-AFB2-CB11-AC73A2E6B35A}"/>
              </a:ext>
            </a:extLst>
          </p:cNvPr>
          <p:cNvSpPr txBox="1"/>
          <p:nvPr/>
        </p:nvSpPr>
        <p:spPr>
          <a:xfrm>
            <a:off x="1981200" y="3714839"/>
            <a:ext cx="14630400" cy="4324261"/>
          </a:xfrm>
          <a:prstGeom prst="rect">
            <a:avLst/>
          </a:prstGeom>
          <a:noFill/>
        </p:spPr>
        <p:txBody>
          <a:bodyPr wrap="square">
            <a:spAutoFit/>
          </a:bodyPr>
          <a:lstStyle/>
          <a:p>
            <a:pPr>
              <a:spcBef>
                <a:spcPts val="600"/>
              </a:spcBef>
            </a:pPr>
            <a:r>
              <a:rPr lang="hu-HU" sz="3500" spc="56" dirty="0">
                <a:latin typeface="Arial Black" panose="020B0A04020102020204" pitchFamily="34" charset="0"/>
                <a:cs typeface="Martel Heavy" panose="020B0604020202020204" charset="-18"/>
              </a:rPr>
              <a:t>Lakásgazdálkodás	</a:t>
            </a:r>
          </a:p>
          <a:p>
            <a:pPr>
              <a:spcBef>
                <a:spcPts val="600"/>
              </a:spcBef>
            </a:pPr>
            <a:r>
              <a:rPr lang="hu-HU" sz="3500" spc="56" dirty="0">
                <a:latin typeface="Arial Black" panose="020B0A04020102020204" pitchFamily="34" charset="0"/>
                <a:cs typeface="Martel Heavy" panose="020B0604020202020204" charset="-18"/>
              </a:rPr>
              <a:t>Helyiséggazdálkodás</a:t>
            </a:r>
          </a:p>
          <a:p>
            <a:pPr>
              <a:spcBef>
                <a:spcPts val="600"/>
              </a:spcBef>
            </a:pPr>
            <a:r>
              <a:rPr lang="hu-HU" sz="3500" spc="56" dirty="0">
                <a:latin typeface="Arial Black" panose="020B0A04020102020204" pitchFamily="34" charset="0"/>
                <a:cs typeface="Martel Heavy" panose="020B0604020202020204" charset="-18"/>
              </a:rPr>
              <a:t>Önkormányzati ingatlanok értékesítése</a:t>
            </a:r>
          </a:p>
          <a:p>
            <a:pPr>
              <a:spcBef>
                <a:spcPts val="600"/>
              </a:spcBef>
            </a:pPr>
            <a:r>
              <a:rPr lang="hu-HU" sz="3500" spc="56" dirty="0">
                <a:latin typeface="Arial Black" panose="020B0A04020102020204" pitchFamily="34" charset="0"/>
                <a:cs typeface="Martel Heavy" panose="020B0604020202020204" charset="-18"/>
              </a:rPr>
              <a:t>Ingatlanok karbantartása, üzemeltetése és felújítása</a:t>
            </a:r>
          </a:p>
          <a:p>
            <a:pPr>
              <a:spcBef>
                <a:spcPts val="600"/>
              </a:spcBef>
            </a:pPr>
            <a:r>
              <a:rPr lang="hu-HU" sz="3500" spc="56" dirty="0">
                <a:latin typeface="Arial Black" panose="020B0A04020102020204" pitchFamily="34" charset="0"/>
                <a:cs typeface="Martel Heavy" panose="020B0604020202020204" charset="-18"/>
              </a:rPr>
              <a:t>Bérleményellenőrzés	</a:t>
            </a:r>
          </a:p>
          <a:p>
            <a:pPr>
              <a:spcBef>
                <a:spcPts val="600"/>
              </a:spcBef>
            </a:pPr>
            <a:r>
              <a:rPr lang="hu-HU" sz="3500" spc="56" dirty="0">
                <a:latin typeface="Arial Black" panose="020B0A04020102020204" pitchFamily="34" charset="0"/>
                <a:cs typeface="Martel Heavy" panose="020B0604020202020204" charset="-18"/>
              </a:rPr>
              <a:t>Behajtási tevékenység, követeléskezelés</a:t>
            </a:r>
          </a:p>
          <a:p>
            <a:pPr>
              <a:spcBef>
                <a:spcPts val="600"/>
              </a:spcBef>
            </a:pPr>
            <a:r>
              <a:rPr lang="hu-HU" sz="3500" spc="56" dirty="0">
                <a:latin typeface="Arial Black" panose="020B0A04020102020204" pitchFamily="34" charset="0"/>
                <a:cs typeface="Martel Heavy" panose="020B0604020202020204" charset="-18"/>
              </a:rPr>
              <a:t>Ingatlangazdálkodási előirányzatok</a:t>
            </a:r>
          </a:p>
        </p:txBody>
      </p:sp>
      <p:pic>
        <p:nvPicPr>
          <p:cNvPr id="5" name="Kép 4" descr="A képen szöveg, Betűtípus, képernyőkép, embléma látható&#10;&#10;Automatikusan generált leírás">
            <a:extLst>
              <a:ext uri="{FF2B5EF4-FFF2-40B4-BE49-F238E27FC236}">
                <a16:creationId xmlns:a16="http://schemas.microsoft.com/office/drawing/2014/main" id="{03F4FCBD-D737-1B3E-48A0-0B83B555E8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sp>
        <p:nvSpPr>
          <p:cNvPr id="14" name="Dia számának helye 13">
            <a:extLst>
              <a:ext uri="{FF2B5EF4-FFF2-40B4-BE49-F238E27FC236}">
                <a16:creationId xmlns:a16="http://schemas.microsoft.com/office/drawing/2014/main" id="{E3B443AD-EAF5-050B-F56E-593C3D410764}"/>
              </a:ext>
            </a:extLst>
          </p:cNvPr>
          <p:cNvSpPr>
            <a:spLocks noGrp="1"/>
          </p:cNvSpPr>
          <p:nvPr>
            <p:ph type="sldNum" sz="quarter" idx="12"/>
          </p:nvPr>
        </p:nvSpPr>
        <p:spPr>
          <a:xfrm>
            <a:off x="8153400" y="9459886"/>
            <a:ext cx="2133600" cy="365125"/>
          </a:xfrm>
        </p:spPr>
        <p:txBody>
          <a:bodyPr/>
          <a:lstStyle/>
          <a:p>
            <a:pPr algn="ctr"/>
            <a:fld id="{B6F15528-21DE-4FAA-801E-634DDDAF4B2B}" type="slidenum">
              <a:rPr lang="en-US" smtClean="0"/>
              <a:pPr algn="ct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058AAF80-B088-1DD9-1C8A-97408A8DEC95}"/>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135F17F4-0062-1785-C4E8-FC23CE53C00F}"/>
              </a:ext>
            </a:extLst>
          </p:cNvPr>
          <p:cNvSpPr txBox="1"/>
          <p:nvPr/>
        </p:nvSpPr>
        <p:spPr>
          <a:xfrm>
            <a:off x="686064" y="495300"/>
            <a:ext cx="11673576" cy="1231106"/>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bg1"/>
                </a:solidFill>
              </a:rPr>
              <a:t>Ingatlanfelújítások </a:t>
            </a:r>
          </a:p>
          <a:p>
            <a:pPr algn="ctr"/>
            <a:r>
              <a:rPr lang="hu-HU" sz="4400" dirty="0">
                <a:solidFill>
                  <a:schemeClr val="bg1"/>
                </a:solidFill>
              </a:rPr>
              <a:t>2025. év</a:t>
            </a:r>
          </a:p>
        </p:txBody>
      </p:sp>
      <p:pic>
        <p:nvPicPr>
          <p:cNvPr id="4" name="Kép 3" descr="A képen szöveg, Betűtípus, képernyőkép, embléma látható&#10;&#10;Automatikusan generált leírás">
            <a:extLst>
              <a:ext uri="{FF2B5EF4-FFF2-40B4-BE49-F238E27FC236}">
                <a16:creationId xmlns:a16="http://schemas.microsoft.com/office/drawing/2014/main" id="{7371C136-8E91-0FB1-0806-0F4FA65969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620" y="9413000"/>
            <a:ext cx="3138556" cy="757400"/>
          </a:xfrm>
          <a:prstGeom prst="rect">
            <a:avLst/>
          </a:prstGeom>
        </p:spPr>
      </p:pic>
      <p:sp>
        <p:nvSpPr>
          <p:cNvPr id="8" name="Szövegdoboz 7">
            <a:extLst>
              <a:ext uri="{FF2B5EF4-FFF2-40B4-BE49-F238E27FC236}">
                <a16:creationId xmlns:a16="http://schemas.microsoft.com/office/drawing/2014/main" id="{256B50DE-89CD-533F-7D95-A8B0D3D24712}"/>
              </a:ext>
            </a:extLst>
          </p:cNvPr>
          <p:cNvSpPr txBox="1"/>
          <p:nvPr/>
        </p:nvSpPr>
        <p:spPr>
          <a:xfrm>
            <a:off x="457199" y="1936236"/>
            <a:ext cx="11286565" cy="4237057"/>
          </a:xfrm>
          <a:prstGeom prst="rect">
            <a:avLst/>
          </a:prstGeom>
          <a:noFill/>
        </p:spPr>
        <p:txBody>
          <a:bodyPr wrap="square" lIns="91440" tIns="45720" rIns="91440" bIns="45720" anchor="t">
            <a:spAutoFit/>
          </a:bodyPr>
          <a:lstStyle/>
          <a:p>
            <a:pPr algn="just">
              <a:spcBef>
                <a:spcPct val="0"/>
              </a:spcBef>
              <a:spcAft>
                <a:spcPts val="800"/>
              </a:spcAft>
            </a:pPr>
            <a:endParaRPr lang="hu-HU" sz="1400" b="1" dirty="0">
              <a:solidFill>
                <a:schemeClr val="bg1"/>
              </a:solidFill>
              <a:latin typeface="Arial"/>
              <a:cs typeface="Arial"/>
            </a:endParaRPr>
          </a:p>
          <a:p>
            <a:pPr algn="just">
              <a:spcBef>
                <a:spcPct val="0"/>
              </a:spcBef>
              <a:spcAft>
                <a:spcPts val="800"/>
              </a:spcAft>
            </a:pPr>
            <a:r>
              <a:rPr lang="hu-HU" sz="2400" b="1" u="sng" dirty="0">
                <a:solidFill>
                  <a:schemeClr val="bg1"/>
                </a:solidFill>
                <a:latin typeface="Arial"/>
                <a:cs typeface="Arial"/>
              </a:rPr>
              <a:t>Folyamatban lévő előkészítések ingatlanfelújítások – Tervezések 2025. 12. 31-én</a:t>
            </a:r>
          </a:p>
          <a:p>
            <a:pPr marL="342900" indent="-342900" algn="just">
              <a:spcBef>
                <a:spcPct val="0"/>
              </a:spcBef>
              <a:spcAft>
                <a:spcPts val="800"/>
              </a:spcAft>
              <a:buFont typeface="Symbol" panose="05050102010706020507" pitchFamily="18" charset="2"/>
              <a:buChar char=""/>
            </a:pPr>
            <a:endParaRPr lang="hu-HU" sz="1400" b="1" dirty="0">
              <a:solidFill>
                <a:schemeClr val="bg1"/>
              </a:solidFill>
              <a:latin typeface="Arial"/>
              <a:cs typeface="Arial"/>
            </a:endParaRP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Kazinczy u. 49. Belső homlokzat és lépcsőház felújítás nyílászáró cserékkel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Kazinczy u. 51. Homlokzat, lépcsőház, pincefödém statika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Király u. 49. Engedélyezési és kiviteli terv készítése a tetőtér beépítésére, külső-belső homlokzat felújítása nyílászárókkal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Kisdiófa u. 6-8. belső udvar felújítása (zöldudvar, térkő) </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Kertész u. 24-28 felújítás - lakásfelújítások tervezése folyamatban.</a:t>
            </a:r>
          </a:p>
          <a:p>
            <a:pPr marL="342900" indent="-342900" algn="just">
              <a:spcBef>
                <a:spcPct val="0"/>
              </a:spcBef>
              <a:spcAft>
                <a:spcPts val="800"/>
              </a:spcAft>
              <a:buFont typeface="Symbol" panose="05050102010706020507" pitchFamily="18" charset="2"/>
              <a:buChar char=""/>
            </a:pPr>
            <a:r>
              <a:rPr lang="hu-HU" sz="2000" b="1" dirty="0">
                <a:solidFill>
                  <a:schemeClr val="bg1"/>
                </a:solidFill>
                <a:latin typeface="Arial"/>
                <a:cs typeface="Arial"/>
              </a:rPr>
              <a:t>Csányi u. 8. új szárny tervezése.</a:t>
            </a:r>
          </a:p>
        </p:txBody>
      </p:sp>
      <p:grpSp>
        <p:nvGrpSpPr>
          <p:cNvPr id="10" name="Group 4">
            <a:extLst>
              <a:ext uri="{FF2B5EF4-FFF2-40B4-BE49-F238E27FC236}">
                <a16:creationId xmlns:a16="http://schemas.microsoft.com/office/drawing/2014/main" id="{41004F4F-F2A9-C97A-F9F6-702A4FDA1441}"/>
              </a:ext>
            </a:extLst>
          </p:cNvPr>
          <p:cNvGrpSpPr>
            <a:grpSpLocks noChangeAspect="1"/>
          </p:cNvGrpSpPr>
          <p:nvPr/>
        </p:nvGrpSpPr>
        <p:grpSpPr>
          <a:xfrm>
            <a:off x="12145617" y="730525"/>
            <a:ext cx="5685183" cy="8527775"/>
            <a:chOff x="0" y="0"/>
            <a:chExt cx="6350000" cy="9525000"/>
          </a:xfrm>
        </p:grpSpPr>
        <p:sp>
          <p:nvSpPr>
            <p:cNvPr id="11" name="Freeform 5">
              <a:extLst>
                <a:ext uri="{FF2B5EF4-FFF2-40B4-BE49-F238E27FC236}">
                  <a16:creationId xmlns:a16="http://schemas.microsoft.com/office/drawing/2014/main" id="{0D573239-6940-5DDA-5938-03D76CF17C77}"/>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71399" r="-53319"/>
              </a:stretch>
            </a:blipFill>
          </p:spPr>
          <p:txBody>
            <a:bodyPr/>
            <a:lstStyle/>
            <a:p>
              <a:endParaRPr lang="hu-HU"/>
            </a:p>
          </p:txBody>
        </p:sp>
      </p:grpSp>
      <p:sp>
        <p:nvSpPr>
          <p:cNvPr id="13" name="Dia számának helye 12">
            <a:extLst>
              <a:ext uri="{FF2B5EF4-FFF2-40B4-BE49-F238E27FC236}">
                <a16:creationId xmlns:a16="http://schemas.microsoft.com/office/drawing/2014/main" id="{42794190-9C2D-6614-D1C5-E3A7F936451E}"/>
              </a:ext>
            </a:extLst>
          </p:cNvPr>
          <p:cNvSpPr>
            <a:spLocks noGrp="1"/>
          </p:cNvSpPr>
          <p:nvPr>
            <p:ph type="sldNum" sz="quarter" idx="12"/>
          </p:nvPr>
        </p:nvSpPr>
        <p:spPr>
          <a:xfrm>
            <a:off x="7924800" y="9609137"/>
            <a:ext cx="2133600" cy="365125"/>
          </a:xfrm>
        </p:spPr>
        <p:txBody>
          <a:bodyPr/>
          <a:lstStyle/>
          <a:p>
            <a:pPr algn="ctr"/>
            <a:fld id="{B6F15528-21DE-4FAA-801E-634DDDAF4B2B}" type="slidenum">
              <a:rPr lang="en-US" smtClean="0"/>
              <a:pPr algn="ctr"/>
              <a:t>20</a:t>
            </a:fld>
            <a:endParaRPr lang="en-US" dirty="0"/>
          </a:p>
        </p:txBody>
      </p:sp>
    </p:spTree>
    <p:extLst>
      <p:ext uri="{BB962C8B-B14F-4D97-AF65-F5344CB8AC3E}">
        <p14:creationId xmlns:p14="http://schemas.microsoft.com/office/powerpoint/2010/main" val="2326856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258593" y="1067731"/>
            <a:ext cx="10231629" cy="644087"/>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tabLst>
                <a:tab pos="4129088" algn="l"/>
              </a:tabLst>
            </a:pPr>
            <a:r>
              <a:rPr lang="hu-HU" sz="5000" dirty="0">
                <a:solidFill>
                  <a:schemeClr val="tx2">
                    <a:lumMod val="75000"/>
                  </a:schemeClr>
                </a:solidFill>
              </a:rPr>
              <a:t>Bérleményellenőrzés</a:t>
            </a:r>
            <a:r>
              <a:rPr lang="hu-HU" dirty="0">
                <a:solidFill>
                  <a:schemeClr val="tx2">
                    <a:lumMod val="75000"/>
                  </a:schemeClr>
                </a:solidFill>
              </a:rPr>
              <a:t>  </a:t>
            </a:r>
          </a:p>
        </p:txBody>
      </p:sp>
      <p:pic>
        <p:nvPicPr>
          <p:cNvPr id="7" name="Kép 6" descr="A képen szöveg, Betűtípus, képernyőkép, embléma látható&#10;&#10;Automatikusan generált leírás">
            <a:extLst>
              <a:ext uri="{FF2B5EF4-FFF2-40B4-BE49-F238E27FC236}">
                <a16:creationId xmlns:a16="http://schemas.microsoft.com/office/drawing/2014/main" id="{DBC36BC7-9008-22F7-4002-4C0CD8A081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3" name="Group 4">
            <a:extLst>
              <a:ext uri="{FF2B5EF4-FFF2-40B4-BE49-F238E27FC236}">
                <a16:creationId xmlns:a16="http://schemas.microsoft.com/office/drawing/2014/main" id="{F6E6104D-7487-91B1-96B5-BD552B94AD01}"/>
              </a:ext>
            </a:extLst>
          </p:cNvPr>
          <p:cNvGrpSpPr>
            <a:grpSpLocks noChangeAspect="1"/>
          </p:cNvGrpSpPr>
          <p:nvPr/>
        </p:nvGrpSpPr>
        <p:grpSpPr>
          <a:xfrm>
            <a:off x="11887200" y="1028700"/>
            <a:ext cx="5486400" cy="8229600"/>
            <a:chOff x="0" y="0"/>
            <a:chExt cx="6350000" cy="9525000"/>
          </a:xfrm>
        </p:grpSpPr>
        <p:sp>
          <p:nvSpPr>
            <p:cNvPr id="8" name="Freeform 5">
              <a:extLst>
                <a:ext uri="{FF2B5EF4-FFF2-40B4-BE49-F238E27FC236}">
                  <a16:creationId xmlns:a16="http://schemas.microsoft.com/office/drawing/2014/main" id="{0B930B31-8F80-52D9-BE0F-D1C72FFB80DB}"/>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15" r="-15"/>
              </a:stretch>
            </a:blipFill>
          </p:spPr>
          <p:txBody>
            <a:bodyPr/>
            <a:lstStyle/>
            <a:p>
              <a:endParaRPr lang="hu-HU"/>
            </a:p>
          </p:txBody>
        </p:sp>
      </p:grpSp>
      <p:sp>
        <p:nvSpPr>
          <p:cNvPr id="11" name="Szövegdoboz 10">
            <a:extLst>
              <a:ext uri="{FF2B5EF4-FFF2-40B4-BE49-F238E27FC236}">
                <a16:creationId xmlns:a16="http://schemas.microsoft.com/office/drawing/2014/main" id="{8D575BDA-402C-1218-0B09-A5A34CCAC740}"/>
              </a:ext>
            </a:extLst>
          </p:cNvPr>
          <p:cNvSpPr txBox="1"/>
          <p:nvPr/>
        </p:nvSpPr>
        <p:spPr>
          <a:xfrm>
            <a:off x="479967" y="2200049"/>
            <a:ext cx="10591800" cy="2314160"/>
          </a:xfrm>
          <a:prstGeom prst="rect">
            <a:avLst/>
          </a:prstGeom>
          <a:noFill/>
        </p:spPr>
        <p:txBody>
          <a:bodyPr wrap="square">
            <a:spAutoFit/>
          </a:bodyPr>
          <a:lstStyle/>
          <a:p>
            <a:pPr marL="342900" indent="-342900" algn="just">
              <a:lnSpc>
                <a:spcPct val="115000"/>
              </a:lnSpc>
              <a:spcAft>
                <a:spcPts val="1000"/>
              </a:spcAft>
              <a:buFont typeface="Arial" panose="020B0604020202020204" pitchFamily="34" charset="0"/>
              <a:buChar char="•"/>
            </a:pP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Az erzsébetvárosi ingatlanok ellenőrzése - a bérlők előzetes tájékoztatása és időpontegyeztetés mellett - rendszeres bérleményellenőrzési program keretében működik.</a:t>
            </a:r>
          </a:p>
          <a:p>
            <a:pPr marL="342900" indent="-342900" algn="just">
              <a:lnSpc>
                <a:spcPct val="115000"/>
              </a:lnSpc>
              <a:spcAft>
                <a:spcPts val="1000"/>
              </a:spcAft>
              <a:buFont typeface="Arial" panose="020B0604020202020204" pitchFamily="34" charset="0"/>
              <a:buChar char="•"/>
            </a:pPr>
            <a:r>
              <a:rPr lang="hu-HU" sz="2000" b="1" dirty="0">
                <a:solidFill>
                  <a:schemeClr val="tx2">
                    <a:lumMod val="75000"/>
                  </a:schemeClr>
                </a:solidFill>
                <a:latin typeface="Arial" panose="020B0604020202020204" pitchFamily="34" charset="0"/>
                <a:ea typeface="Calibri" panose="020F0502020204030204" pitchFamily="34" charset="0"/>
                <a:cs typeface="Arial" panose="020B0604020202020204" pitchFamily="34" charset="0"/>
              </a:rPr>
              <a:t>Lakossági bejelentések, és a Polgármesteri Hivataltól  érkező kérések esetén soron kívül ellenőrzésre kerülnek megkeresés tárgyát képező ingatlanok. Minden ellenőrzésről jegyzőkönyv, indokolt esetben fotódokumentáció is készül.</a:t>
            </a:r>
          </a:p>
        </p:txBody>
      </p:sp>
      <p:graphicFrame>
        <p:nvGraphicFramePr>
          <p:cNvPr id="5" name="Táblázat 4">
            <a:extLst>
              <a:ext uri="{FF2B5EF4-FFF2-40B4-BE49-F238E27FC236}">
                <a16:creationId xmlns:a16="http://schemas.microsoft.com/office/drawing/2014/main" id="{88096685-BE69-FB7A-2F47-F1C494C294D1}"/>
              </a:ext>
            </a:extLst>
          </p:cNvPr>
          <p:cNvGraphicFramePr>
            <a:graphicFrameLocks noGrp="1"/>
          </p:cNvGraphicFramePr>
          <p:nvPr>
            <p:extLst>
              <p:ext uri="{D42A27DB-BD31-4B8C-83A1-F6EECF244321}">
                <p14:modId xmlns:p14="http://schemas.microsoft.com/office/powerpoint/2010/main" val="2717659882"/>
              </p:ext>
            </p:extLst>
          </p:nvPr>
        </p:nvGraphicFramePr>
        <p:xfrm>
          <a:off x="1432277" y="4754826"/>
          <a:ext cx="9161253" cy="4464443"/>
        </p:xfrm>
        <a:graphic>
          <a:graphicData uri="http://schemas.openxmlformats.org/drawingml/2006/table">
            <a:tbl>
              <a:tblPr/>
              <a:tblGrid>
                <a:gridCol w="5942436">
                  <a:extLst>
                    <a:ext uri="{9D8B030D-6E8A-4147-A177-3AD203B41FA5}">
                      <a16:colId xmlns:a16="http://schemas.microsoft.com/office/drawing/2014/main" val="653503686"/>
                    </a:ext>
                  </a:extLst>
                </a:gridCol>
                <a:gridCol w="3218817">
                  <a:extLst>
                    <a:ext uri="{9D8B030D-6E8A-4147-A177-3AD203B41FA5}">
                      <a16:colId xmlns:a16="http://schemas.microsoft.com/office/drawing/2014/main" val="270750151"/>
                    </a:ext>
                  </a:extLst>
                </a:gridCol>
              </a:tblGrid>
              <a:tr h="361521">
                <a:tc gridSpan="2">
                  <a:txBody>
                    <a:bodyPr/>
                    <a:lstStyle/>
                    <a:p>
                      <a:pPr algn="ctr" fontAlgn="ctr"/>
                      <a:r>
                        <a:rPr lang="hu-HU" sz="1800" b="1" i="0" u="none" strike="noStrike" dirty="0">
                          <a:solidFill>
                            <a:srgbClr val="000000"/>
                          </a:solidFill>
                          <a:effectLst/>
                          <a:latin typeface="Arial" panose="020B0604020202020204" pitchFamily="34" charset="0"/>
                        </a:rPr>
                        <a:t>Ütemezett ingatlan felmérések 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hMerge="1">
                  <a:txBody>
                    <a:bodyPr/>
                    <a:lstStyle/>
                    <a:p>
                      <a:endParaRPr lang="hu-HU"/>
                    </a:p>
                  </a:txBody>
                  <a:tcPr/>
                </a:tc>
                <a:extLst>
                  <a:ext uri="{0D108BD9-81ED-4DB2-BD59-A6C34878D82A}">
                    <a16:rowId xmlns:a16="http://schemas.microsoft.com/office/drawing/2014/main" val="2983621945"/>
                  </a:ext>
                </a:extLst>
              </a:tr>
              <a:tr h="361521">
                <a:tc>
                  <a:txBody>
                    <a:bodyPr/>
                    <a:lstStyle/>
                    <a:p>
                      <a:pPr algn="ctr" fontAlgn="ctr"/>
                      <a:r>
                        <a:rPr lang="hu-HU" sz="1600" b="1" i="0" u="none" strike="noStrike" dirty="0">
                          <a:solidFill>
                            <a:srgbClr val="000000"/>
                          </a:solidFill>
                          <a:effectLst/>
                          <a:latin typeface="Arial" panose="020B0604020202020204" pitchFamily="34" charset="0"/>
                        </a:rPr>
                        <a:t> Műszaki állapotfelmérések száma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hu-HU" sz="1600" b="1"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793762013"/>
                  </a:ext>
                </a:extLst>
              </a:tr>
              <a:tr h="432000">
                <a:tc>
                  <a:txBody>
                    <a:bodyPr/>
                    <a:lstStyle/>
                    <a:p>
                      <a:pPr algn="ctr" fontAlgn="b"/>
                      <a:r>
                        <a:rPr lang="hu-HU" sz="1600" b="0" i="0" u="none" strike="noStrike" dirty="0">
                          <a:solidFill>
                            <a:srgbClr val="000000"/>
                          </a:solidFill>
                          <a:effectLst/>
                          <a:latin typeface="Arial" panose="020B0604020202020204" pitchFamily="34" charset="0"/>
                        </a:rPr>
                        <a:t>Felmért lakások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12348389"/>
                  </a:ext>
                </a:extLst>
              </a:tr>
              <a:tr h="432000">
                <a:tc>
                  <a:txBody>
                    <a:bodyPr/>
                    <a:lstStyle/>
                    <a:p>
                      <a:pPr algn="ctr" fontAlgn="b"/>
                      <a:r>
                        <a:rPr lang="hu-HU" sz="1600" b="0" i="0" u="none" strike="noStrike">
                          <a:solidFill>
                            <a:srgbClr val="000000"/>
                          </a:solidFill>
                          <a:effectLst/>
                          <a:latin typeface="Arial" panose="020B0604020202020204" pitchFamily="34" charset="0"/>
                        </a:rPr>
                        <a:t>Felmért helyiségek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1023648"/>
                  </a:ext>
                </a:extLst>
              </a:tr>
              <a:tr h="432000">
                <a:tc gridSpan="2">
                  <a:txBody>
                    <a:bodyPr/>
                    <a:lstStyle/>
                    <a:p>
                      <a:pPr algn="ctr" fontAlgn="ctr"/>
                      <a:r>
                        <a:rPr lang="hu-HU" sz="1800" b="1" i="0" u="none" strike="noStrike" dirty="0">
                          <a:solidFill>
                            <a:srgbClr val="000000"/>
                          </a:solidFill>
                          <a:effectLst/>
                          <a:latin typeface="Arial" panose="020B0604020202020204" pitchFamily="34" charset="0"/>
                        </a:rPr>
                        <a:t>Külső-belső megrendelések alapján teljesített bejárások, felmérések </a:t>
                      </a:r>
                    </a:p>
                    <a:p>
                      <a:pPr algn="ctr" fontAlgn="ctr"/>
                      <a:r>
                        <a:rPr lang="hu-HU" sz="1800" b="1" i="0" u="none" strike="noStrike" dirty="0">
                          <a:solidFill>
                            <a:srgbClr val="000000"/>
                          </a:solidFill>
                          <a:effectLst/>
                          <a:latin typeface="Arial" panose="020B0604020202020204" pitchFamily="34" charset="0"/>
                        </a:rPr>
                        <a:t>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C2E6"/>
                    </a:solidFill>
                  </a:tcPr>
                </a:tc>
                <a:tc hMerge="1">
                  <a:txBody>
                    <a:bodyPr/>
                    <a:lstStyle/>
                    <a:p>
                      <a:endParaRPr lang="hu-HU"/>
                    </a:p>
                  </a:txBody>
                  <a:tcPr/>
                </a:tc>
                <a:extLst>
                  <a:ext uri="{0D108BD9-81ED-4DB2-BD59-A6C34878D82A}">
                    <a16:rowId xmlns:a16="http://schemas.microsoft.com/office/drawing/2014/main" val="864396631"/>
                  </a:ext>
                </a:extLst>
              </a:tr>
              <a:tr h="361521">
                <a:tc>
                  <a:txBody>
                    <a:bodyPr/>
                    <a:lstStyle/>
                    <a:p>
                      <a:pPr algn="ctr" fontAlgn="ctr"/>
                      <a:r>
                        <a:rPr lang="hu-HU" sz="1600" b="1" i="0" u="none" strike="noStrike" dirty="0">
                          <a:solidFill>
                            <a:srgbClr val="000000"/>
                          </a:solidFill>
                          <a:effectLst/>
                          <a:latin typeface="Arial" panose="020B0604020202020204" pitchFamily="34" charset="0"/>
                        </a:rPr>
                        <a:t> Rendszeres ellenőrzések száma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hu-HU" sz="1600" b="1" i="0" u="none" strike="noStrike" dirty="0">
                          <a:solidFill>
                            <a:srgbClr val="000000"/>
                          </a:solidFill>
                          <a:effectLst/>
                          <a:latin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919771912"/>
                  </a:ext>
                </a:extLst>
              </a:tr>
              <a:tr h="596510">
                <a:tc>
                  <a:txBody>
                    <a:bodyPr/>
                    <a:lstStyle/>
                    <a:p>
                      <a:pPr algn="ctr" fontAlgn="b"/>
                      <a:r>
                        <a:rPr lang="hu-HU" sz="1600" b="0" i="0" u="none" strike="noStrike" dirty="0">
                          <a:solidFill>
                            <a:srgbClr val="000000"/>
                          </a:solidFill>
                          <a:effectLst/>
                          <a:latin typeface="Arial" panose="020B0604020202020204" pitchFamily="34" charset="0"/>
                        </a:rPr>
                        <a:t>Lakás bejárás, megtekintés, átadás, visszavétel, birtokbavétel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rPr>
                        <a:t>1345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9979731"/>
                  </a:ext>
                </a:extLst>
              </a:tr>
              <a:tr h="432000">
                <a:tc>
                  <a:txBody>
                    <a:bodyPr/>
                    <a:lstStyle/>
                    <a:p>
                      <a:pPr algn="ctr" fontAlgn="b"/>
                      <a:r>
                        <a:rPr lang="hu-HU" sz="1600" b="0" i="0" u="none" strike="noStrike" dirty="0">
                          <a:solidFill>
                            <a:srgbClr val="000000"/>
                          </a:solidFill>
                          <a:effectLst/>
                          <a:latin typeface="Arial" panose="020B0604020202020204" pitchFamily="34" charset="0"/>
                        </a:rPr>
                        <a:t>Helyiség bejárások, megtekintések, átadás, visszavétel, birtokbavétel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864</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1602296"/>
                  </a:ext>
                </a:extLst>
              </a:tr>
              <a:tr h="432000">
                <a:tc>
                  <a:txBody>
                    <a:bodyPr/>
                    <a:lstStyle/>
                    <a:p>
                      <a:pPr algn="ctr" fontAlgn="b"/>
                      <a:r>
                        <a:rPr lang="hu-HU" sz="1600" b="0" i="0" u="none" strike="noStrike" dirty="0">
                          <a:solidFill>
                            <a:srgbClr val="000000"/>
                          </a:solidFill>
                          <a:effectLst/>
                          <a:latin typeface="Arial" panose="020B0604020202020204" pitchFamily="34" charset="0"/>
                        </a:rPr>
                        <a:t>Lakás felmérés és alaprajz elkészítés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119</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0692907"/>
                  </a:ext>
                </a:extLst>
              </a:tr>
              <a:tr h="432000">
                <a:tc>
                  <a:txBody>
                    <a:bodyPr/>
                    <a:lstStyle/>
                    <a:p>
                      <a:pPr algn="ctr" fontAlgn="b"/>
                      <a:r>
                        <a:rPr lang="hu-HU" sz="1600" b="0" i="0" u="none" strike="noStrike" dirty="0">
                          <a:solidFill>
                            <a:srgbClr val="000000"/>
                          </a:solidFill>
                          <a:effectLst/>
                          <a:latin typeface="Arial" panose="020B0604020202020204" pitchFamily="34" charset="0"/>
                        </a:rPr>
                        <a:t>Helyiség felmérés és alaprajz készítés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600" b="0" i="0" u="none" strike="noStrike" dirty="0">
                          <a:solidFill>
                            <a:srgbClr val="000000"/>
                          </a:solidFill>
                          <a:effectLst/>
                          <a:latin typeface="Arial" panose="020B0604020202020204" pitchFamily="34" charset="0"/>
                        </a:rPr>
                        <a:t>81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37270581"/>
                  </a:ext>
                </a:extLst>
              </a:tr>
            </a:tbl>
          </a:graphicData>
        </a:graphic>
      </p:graphicFrame>
      <p:sp>
        <p:nvSpPr>
          <p:cNvPr id="14" name="Dia számának helye 13">
            <a:extLst>
              <a:ext uri="{FF2B5EF4-FFF2-40B4-BE49-F238E27FC236}">
                <a16:creationId xmlns:a16="http://schemas.microsoft.com/office/drawing/2014/main" id="{E9423DD1-46BA-E67A-46F5-1015F2FAA736}"/>
              </a:ext>
            </a:extLst>
          </p:cNvPr>
          <p:cNvSpPr>
            <a:spLocks noGrp="1"/>
          </p:cNvSpPr>
          <p:nvPr>
            <p:ph type="sldNum" sz="quarter" idx="12"/>
          </p:nvPr>
        </p:nvSpPr>
        <p:spPr>
          <a:xfrm>
            <a:off x="8077200" y="9459886"/>
            <a:ext cx="2133600" cy="365125"/>
          </a:xfrm>
        </p:spPr>
        <p:txBody>
          <a:bodyPr/>
          <a:lstStyle/>
          <a:p>
            <a:pPr algn="ctr"/>
            <a:fld id="{B6F15528-21DE-4FAA-801E-634DDDAF4B2B}" type="slidenum">
              <a:rPr lang="en-US" smtClean="0"/>
              <a:pPr algn="ctr"/>
              <a:t>21</a:t>
            </a:fld>
            <a:endParaRPr lang="en-US"/>
          </a:p>
        </p:txBody>
      </p:sp>
    </p:spTree>
    <p:extLst>
      <p:ext uri="{BB962C8B-B14F-4D97-AF65-F5344CB8AC3E}">
        <p14:creationId xmlns:p14="http://schemas.microsoft.com/office/powerpoint/2010/main" val="2579075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066800" y="1121286"/>
            <a:ext cx="15834852" cy="61555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400" dirty="0">
                <a:solidFill>
                  <a:schemeClr val="tx2">
                    <a:lumMod val="75000"/>
                  </a:schemeClr>
                </a:solidFill>
              </a:rPr>
              <a:t>Követeléskezelés</a:t>
            </a:r>
            <a:r>
              <a:rPr lang="hu-HU" sz="4000" dirty="0">
                <a:solidFill>
                  <a:schemeClr val="tx2">
                    <a:lumMod val="75000"/>
                  </a:schemeClr>
                </a:solidFill>
              </a:rPr>
              <a:t> a lakásgazdálkodásban</a:t>
            </a: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B58D5E04-A965-D900-C43E-0D114D50A4EE}"/>
              </a:ext>
            </a:extLst>
          </p:cNvPr>
          <p:cNvGraphicFramePr>
            <a:graphicFrameLocks noGrp="1"/>
          </p:cNvGraphicFramePr>
          <p:nvPr>
            <p:extLst>
              <p:ext uri="{D42A27DB-BD31-4B8C-83A1-F6EECF244321}">
                <p14:modId xmlns:p14="http://schemas.microsoft.com/office/powerpoint/2010/main" val="2841355571"/>
              </p:ext>
            </p:extLst>
          </p:nvPr>
        </p:nvGraphicFramePr>
        <p:xfrm>
          <a:off x="1077686" y="2408140"/>
          <a:ext cx="15673316" cy="6134594"/>
        </p:xfrm>
        <a:graphic>
          <a:graphicData uri="http://schemas.openxmlformats.org/drawingml/2006/table">
            <a:tbl>
              <a:tblPr/>
              <a:tblGrid>
                <a:gridCol w="12018330">
                  <a:extLst>
                    <a:ext uri="{9D8B030D-6E8A-4147-A177-3AD203B41FA5}">
                      <a16:colId xmlns:a16="http://schemas.microsoft.com/office/drawing/2014/main" val="1949176635"/>
                    </a:ext>
                  </a:extLst>
                </a:gridCol>
                <a:gridCol w="1353790">
                  <a:extLst>
                    <a:ext uri="{9D8B030D-6E8A-4147-A177-3AD203B41FA5}">
                      <a16:colId xmlns:a16="http://schemas.microsoft.com/office/drawing/2014/main" val="3758768118"/>
                    </a:ext>
                  </a:extLst>
                </a:gridCol>
                <a:gridCol w="2301196">
                  <a:extLst>
                    <a:ext uri="{9D8B030D-6E8A-4147-A177-3AD203B41FA5}">
                      <a16:colId xmlns:a16="http://schemas.microsoft.com/office/drawing/2014/main" val="4206995429"/>
                    </a:ext>
                  </a:extLst>
                </a:gridCol>
              </a:tblGrid>
              <a:tr h="525560">
                <a:tc gridSpan="3">
                  <a:txBody>
                    <a:bodyPr/>
                    <a:lstStyle/>
                    <a:p>
                      <a:pPr algn="ctr" fontAlgn="ctr"/>
                      <a:r>
                        <a:rPr lang="hu-HU" sz="2400" b="1" i="0" u="none" strike="noStrike" dirty="0">
                          <a:solidFill>
                            <a:srgbClr val="000000"/>
                          </a:solidFill>
                          <a:effectLst/>
                          <a:latin typeface="Arial" panose="020B0604020202020204" pitchFamily="34" charset="0"/>
                          <a:cs typeface="Arial" panose="020B0604020202020204" pitchFamily="34" charset="0"/>
                        </a:rPr>
                        <a:t>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2799742068"/>
                  </a:ext>
                </a:extLst>
              </a:tr>
              <a:tr h="429811">
                <a:tc>
                  <a:txBody>
                    <a:bodyPr/>
                    <a:lstStyle/>
                    <a:p>
                      <a:pPr algn="ctr" fontAlgn="ctr"/>
                      <a:r>
                        <a:rPr lang="hu-HU" sz="1800" b="1" i="0" u="none" strike="noStrike">
                          <a:solidFill>
                            <a:srgbClr val="000000"/>
                          </a:solidFill>
                          <a:effectLst/>
                          <a:latin typeface="Arial" panose="020B0604020202020204" pitchFamily="34" charset="0"/>
                          <a:cs typeface="Arial" panose="020B0604020202020204" pitchFamily="34" charset="0"/>
                        </a:rPr>
                        <a:t>Megnevezés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a:solidFill>
                            <a:srgbClr val="000000"/>
                          </a:solidFill>
                          <a:effectLst/>
                          <a:latin typeface="Arial" panose="020B0604020202020204" pitchFamily="34" charset="0"/>
                          <a:cs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Összeg (Ft)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1657049192"/>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Fizetési késedelembe esett bérlők pénzügyi ellenőrzése, megtérült hátralékok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1404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lvl="1" algn="r" fontAlgn="b"/>
                      <a:r>
                        <a:rPr lang="hu-HU" sz="1800" b="0" i="0" u="none" strike="noStrike" dirty="0">
                          <a:solidFill>
                            <a:srgbClr val="000000"/>
                          </a:solidFill>
                          <a:effectLst/>
                          <a:latin typeface="Arial" panose="020B0604020202020204" pitchFamily="34" charset="0"/>
                          <a:cs typeface="Arial" panose="020B0604020202020204" pitchFamily="34" charset="0"/>
                        </a:rPr>
                        <a:t>44 787 239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7381780"/>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30 napon belüli tartozással rendelkező adósok telefonon, vagy elektronikusan történő megkeresése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182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4 602 646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6258801"/>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1-2 havi hátralékkal rendelkező adósok részére tájékoztató levél kiküldése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728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39 793 266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00485572"/>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Fizetési hátralékkal rendelkező adósok írásos felszólítása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615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52 911 646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872554"/>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Fizetési felszólítás ellenére sem fizető bérlők részére a lakástörvény szerinti felmondás elkészítése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8 120 206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4977657"/>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Bérleményellenőrök igénybevétele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9701983"/>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Előterjesztés elkészítése adósok kezdeményezésére (részletfizetés, tartozás elengedés) PKB részére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2 189 596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7562875"/>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Részletfizetési megállapodás megkötése adóssal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4 560 698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26491081"/>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Részletfizetés során megtérült hátralék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194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3 116 853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7286795"/>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Humán Szolgáltató Iroda tájékoztatója alapján szociális lakbér nyilvántartásunkba való felvezetése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3762992"/>
                  </a:ext>
                </a:extLst>
              </a:tr>
              <a:tr h="429811">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Önkormányzati, Hálózat Alapítvány támogatása a bérleti díj és megfizetésének ellenőrzése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45972035"/>
                  </a:ext>
                </a:extLst>
              </a:tr>
              <a:tr h="451302">
                <a:tc>
                  <a:txBody>
                    <a:bodyPr/>
                    <a:lstStyle/>
                    <a:p>
                      <a:pPr algn="l" fontAlgn="ctr"/>
                      <a:r>
                        <a:rPr lang="hu-HU" sz="1800" b="0" i="0" u="none" strike="noStrike">
                          <a:solidFill>
                            <a:srgbClr val="000000"/>
                          </a:solidFill>
                          <a:effectLst/>
                          <a:latin typeface="Arial" panose="020B0604020202020204" pitchFamily="34" charset="0"/>
                          <a:cs typeface="Arial" panose="020B0604020202020204" pitchFamily="34" charset="0"/>
                        </a:rPr>
                        <a:t> Behajthatatlan követelések (elévülés, felszámolás, megszűnés) pénzügyi kivezetésére tett javaslat</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322 864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78109489"/>
                  </a:ext>
                </a:extLst>
              </a:tr>
            </a:tbl>
          </a:graphicData>
        </a:graphic>
      </p:graphicFrame>
      <p:sp>
        <p:nvSpPr>
          <p:cNvPr id="11" name="Dia számának helye 10">
            <a:extLst>
              <a:ext uri="{FF2B5EF4-FFF2-40B4-BE49-F238E27FC236}">
                <a16:creationId xmlns:a16="http://schemas.microsoft.com/office/drawing/2014/main" id="{C1325A08-4BCF-4918-FF14-906D50681D5D}"/>
              </a:ext>
            </a:extLst>
          </p:cNvPr>
          <p:cNvSpPr>
            <a:spLocks noGrp="1"/>
          </p:cNvSpPr>
          <p:nvPr>
            <p:ph type="sldNum" sz="quarter" idx="12"/>
          </p:nvPr>
        </p:nvSpPr>
        <p:spPr>
          <a:xfrm>
            <a:off x="8077200" y="9459886"/>
            <a:ext cx="2133600" cy="365125"/>
          </a:xfrm>
        </p:spPr>
        <p:txBody>
          <a:bodyPr/>
          <a:lstStyle/>
          <a:p>
            <a:pPr algn="ctr"/>
            <a:fld id="{B6F15528-21DE-4FAA-801E-634DDDAF4B2B}" type="slidenum">
              <a:rPr lang="en-US" smtClean="0"/>
              <a:pPr algn="ctr"/>
              <a:t>22</a:t>
            </a:fld>
            <a:endParaRPr lang="en-US"/>
          </a:p>
        </p:txBody>
      </p:sp>
    </p:spTree>
    <p:extLst>
      <p:ext uri="{BB962C8B-B14F-4D97-AF65-F5344CB8AC3E}">
        <p14:creationId xmlns:p14="http://schemas.microsoft.com/office/powerpoint/2010/main" val="2943284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a:extLst>
            <a:ext uri="{FF2B5EF4-FFF2-40B4-BE49-F238E27FC236}">
              <a16:creationId xmlns:a16="http://schemas.microsoft.com/office/drawing/2014/main" id="{2F52F25E-3488-9B18-2F94-7EC828F33D88}"/>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03BBDCA4-830D-D32E-3634-BAE869C2FC13}"/>
              </a:ext>
            </a:extLst>
          </p:cNvPr>
          <p:cNvSpPr txBox="1"/>
          <p:nvPr/>
        </p:nvSpPr>
        <p:spPr>
          <a:xfrm>
            <a:off x="1066800" y="709723"/>
            <a:ext cx="15333406" cy="615553"/>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Követeléskezelés a helyiséggazdálkodásban</a:t>
            </a:r>
          </a:p>
        </p:txBody>
      </p:sp>
      <p:pic>
        <p:nvPicPr>
          <p:cNvPr id="6" name="Kép 5" descr="A képen szöveg, Betűtípus, képernyőkép, embléma látható&#10;&#10;Automatikusan generált leírás">
            <a:extLst>
              <a:ext uri="{FF2B5EF4-FFF2-40B4-BE49-F238E27FC236}">
                <a16:creationId xmlns:a16="http://schemas.microsoft.com/office/drawing/2014/main" id="{04CB4000-D470-7A89-9452-BE63B2FFC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F5739476-40E1-A68A-8CCC-C5C2E9E534B4}"/>
              </a:ext>
            </a:extLst>
          </p:cNvPr>
          <p:cNvGraphicFramePr>
            <a:graphicFrameLocks noGrp="1"/>
          </p:cNvGraphicFramePr>
          <p:nvPr>
            <p:extLst>
              <p:ext uri="{D42A27DB-BD31-4B8C-83A1-F6EECF244321}">
                <p14:modId xmlns:p14="http://schemas.microsoft.com/office/powerpoint/2010/main" val="858910955"/>
              </p:ext>
            </p:extLst>
          </p:nvPr>
        </p:nvGraphicFramePr>
        <p:xfrm>
          <a:off x="1201993" y="1862817"/>
          <a:ext cx="15198213" cy="6877443"/>
        </p:xfrm>
        <a:graphic>
          <a:graphicData uri="http://schemas.openxmlformats.org/drawingml/2006/table">
            <a:tbl>
              <a:tblPr/>
              <a:tblGrid>
                <a:gridCol w="11832627">
                  <a:extLst>
                    <a:ext uri="{9D8B030D-6E8A-4147-A177-3AD203B41FA5}">
                      <a16:colId xmlns:a16="http://schemas.microsoft.com/office/drawing/2014/main" val="2908046586"/>
                    </a:ext>
                  </a:extLst>
                </a:gridCol>
                <a:gridCol w="1215510">
                  <a:extLst>
                    <a:ext uri="{9D8B030D-6E8A-4147-A177-3AD203B41FA5}">
                      <a16:colId xmlns:a16="http://schemas.microsoft.com/office/drawing/2014/main" val="1244965569"/>
                    </a:ext>
                  </a:extLst>
                </a:gridCol>
                <a:gridCol w="2150076">
                  <a:extLst>
                    <a:ext uri="{9D8B030D-6E8A-4147-A177-3AD203B41FA5}">
                      <a16:colId xmlns:a16="http://schemas.microsoft.com/office/drawing/2014/main" val="3150186920"/>
                    </a:ext>
                  </a:extLst>
                </a:gridCol>
              </a:tblGrid>
              <a:tr h="361231">
                <a:tc gridSpan="3">
                  <a:txBody>
                    <a:bodyPr/>
                    <a:lstStyle/>
                    <a:p>
                      <a:pPr algn="ctr" fontAlgn="ctr"/>
                      <a:r>
                        <a:rPr lang="hu-HU" sz="2400" b="1" i="0" u="none" strike="noStrike" dirty="0">
                          <a:solidFill>
                            <a:srgbClr val="000000"/>
                          </a:solidFill>
                          <a:effectLst/>
                          <a:latin typeface="Arial" panose="020B0604020202020204" pitchFamily="34" charset="0"/>
                          <a:cs typeface="Arial" panose="020B0604020202020204" pitchFamily="34" charset="0"/>
                        </a:rPr>
                        <a:t>2025. év</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1318674086"/>
                  </a:ext>
                </a:extLst>
              </a:tr>
              <a:tr h="361231">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Megnevezés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a:solidFill>
                            <a:srgbClr val="000000"/>
                          </a:solidFill>
                          <a:effectLst/>
                          <a:latin typeface="Arial" panose="020B0604020202020204" pitchFamily="34" charset="0"/>
                          <a:cs typeface="Arial" panose="020B0604020202020204" pitchFamily="34" charset="0"/>
                        </a:rPr>
                        <a:t>db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Összeg (Ft)</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579923933"/>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Fizetési hátralékkal rendelkező adósok írásos felszólítása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487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316 366 087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6768919"/>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Fizetési felszólítás ellenére sem fizető bérlők részére a felmondás elkészítése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46423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Adóssal szemben kezdeményezett fizetési meghagyás indítása (MOKK)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1140567"/>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Adóssal szemben kezdeményezett végrehajtási eljárás megindítása (MOKK)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9708435"/>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Peres eljárás indítása</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5072724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Folyamatban lévő peres eljárások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256 290 692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1670039"/>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Ügyvédi Iroda által kezdeményezett végrehajtási eljárások (kiürítés)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8811837"/>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Ügyvédi Iroda által kezdeményezett végrehajtási eljárások (díjhátralék)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0593271"/>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Folyamatban lévő végrehajtási eljárások</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257 032 227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166119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Végrehajtási jog bejegyzés (ingatlanügyi hatóság megkeresése)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95578051"/>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Ingó foglalás (gépjármű, üzletrész)</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9462316"/>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Árverés (ingó, ingatlan)</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86887077"/>
                  </a:ext>
                </a:extLst>
              </a:tr>
              <a:tr h="361231">
                <a:tc>
                  <a:txBody>
                    <a:bodyPr/>
                    <a:lstStyle/>
                    <a:p>
                      <a:pPr marL="72000" algn="l" fontAlgn="ctr"/>
                      <a:r>
                        <a:rPr lang="hu-HU" sz="1800" b="0" i="0" u="none" strike="noStrike" dirty="0" err="1">
                          <a:solidFill>
                            <a:srgbClr val="000000"/>
                          </a:solidFill>
                          <a:effectLst/>
                          <a:latin typeface="Arial" panose="020B0604020202020204" pitchFamily="34" charset="0"/>
                          <a:cs typeface="Arial" panose="020B0604020202020204" pitchFamily="34" charset="0"/>
                        </a:rPr>
                        <a:t>Vht</a:t>
                      </a:r>
                      <a:r>
                        <a:rPr lang="hu-HU" sz="1800" b="0" i="0" u="none" strike="noStrike" dirty="0">
                          <a:solidFill>
                            <a:srgbClr val="000000"/>
                          </a:solidFill>
                          <a:effectLst/>
                          <a:latin typeface="Arial" panose="020B0604020202020204" pitchFamily="34" charset="0"/>
                          <a:cs typeface="Arial" panose="020B0604020202020204" pitchFamily="34" charset="0"/>
                        </a:rPr>
                        <a:t>. 52. § d) pontja alapján szünetel</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0742961"/>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IM rendelet [ </a:t>
                      </a:r>
                      <a:r>
                        <a:rPr lang="hu-HU" sz="1800" b="0" i="0" u="none" strike="noStrike" dirty="0" err="1">
                          <a:solidFill>
                            <a:srgbClr val="000000"/>
                          </a:solidFill>
                          <a:effectLst/>
                          <a:latin typeface="Arial" panose="020B0604020202020204" pitchFamily="34" charset="0"/>
                          <a:cs typeface="Arial" panose="020B0604020202020204" pitchFamily="34" charset="0"/>
                        </a:rPr>
                        <a:t>Vüsz</a:t>
                      </a:r>
                      <a:r>
                        <a:rPr lang="hu-HU" sz="1800" b="0" i="0" u="none" strike="noStrike" dirty="0">
                          <a:solidFill>
                            <a:srgbClr val="000000"/>
                          </a:solidFill>
                          <a:effectLst/>
                          <a:latin typeface="Arial" panose="020B0604020202020204" pitchFamily="34" charset="0"/>
                          <a:cs typeface="Arial" panose="020B0604020202020204" pitchFamily="34" charset="0"/>
                        </a:rPr>
                        <a:t>. ] 33. § a), b), c), d) pontja alapján térült</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1</a:t>
                      </a:r>
                      <a:endParaRPr lang="hu-HU"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7618913"/>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jogerős rendőrségi kiürítés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05509582"/>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Hitelezői igény bejelentése</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hu-HU"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34683168"/>
                  </a:ext>
                </a:extLst>
              </a:tr>
              <a:tr h="361231">
                <a:tc>
                  <a:txBody>
                    <a:bodyPr/>
                    <a:lstStyle/>
                    <a:p>
                      <a:pPr marL="72000" algn="l" fontAlgn="ctr"/>
                      <a:r>
                        <a:rPr lang="hu-HU" sz="1800" b="0" i="0" u="none" strike="noStrike" dirty="0">
                          <a:solidFill>
                            <a:srgbClr val="000000"/>
                          </a:solidFill>
                          <a:effectLst/>
                          <a:latin typeface="Arial" panose="020B0604020202020204" pitchFamily="34" charset="0"/>
                          <a:cs typeface="Arial" panose="020B0604020202020204" pitchFamily="34" charset="0"/>
                        </a:rPr>
                        <a:t>Behajthatatlan követelések (elévülés, felszámolás, megszűnés) pénzügyi kivezetésére tett javaslat</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panose="020B0604020202020204" pitchFamily="34" charset="0"/>
                          <a:cs typeface="Arial" panose="020B0604020202020204" pitchFamily="34" charset="0"/>
                        </a:rPr>
                        <a:t>-</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9548729"/>
                  </a:ext>
                </a:extLst>
              </a:tr>
            </a:tbl>
          </a:graphicData>
        </a:graphic>
      </p:graphicFrame>
      <p:sp>
        <p:nvSpPr>
          <p:cNvPr id="11" name="Dia számának helye 10">
            <a:extLst>
              <a:ext uri="{FF2B5EF4-FFF2-40B4-BE49-F238E27FC236}">
                <a16:creationId xmlns:a16="http://schemas.microsoft.com/office/drawing/2014/main" id="{567E6FA5-5068-7CF4-036B-5E28C003B718}"/>
              </a:ext>
            </a:extLst>
          </p:cNvPr>
          <p:cNvSpPr>
            <a:spLocks noGrp="1"/>
          </p:cNvSpPr>
          <p:nvPr>
            <p:ph type="sldNum" sz="quarter" idx="12"/>
          </p:nvPr>
        </p:nvSpPr>
        <p:spPr>
          <a:xfrm>
            <a:off x="8077200" y="9459886"/>
            <a:ext cx="2133600" cy="365125"/>
          </a:xfrm>
        </p:spPr>
        <p:txBody>
          <a:bodyPr/>
          <a:lstStyle/>
          <a:p>
            <a:pPr algn="ctr"/>
            <a:fld id="{B6F15528-21DE-4FAA-801E-634DDDAF4B2B}" type="slidenum">
              <a:rPr lang="en-US" smtClean="0"/>
              <a:pPr algn="ctr"/>
              <a:t>23</a:t>
            </a:fld>
            <a:endParaRPr lang="en-US"/>
          </a:p>
        </p:txBody>
      </p:sp>
    </p:spTree>
    <p:extLst>
      <p:ext uri="{BB962C8B-B14F-4D97-AF65-F5344CB8AC3E}">
        <p14:creationId xmlns:p14="http://schemas.microsoft.com/office/powerpoint/2010/main" val="1908463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491900" y="587768"/>
            <a:ext cx="15228000" cy="1846659"/>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2025. évi vagyonhasznosítási feladatok, lakások, helyiségek értékesítésének és bérbeadásának bevételei, Terv/Tény összehasonlítás</a:t>
            </a:r>
            <a:endParaRPr lang="en-US" sz="4000" dirty="0">
              <a:solidFill>
                <a:schemeClr val="tx2">
                  <a:lumMod val="75000"/>
                </a:schemeClr>
              </a:solidFill>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DCA4EEB9-0331-6472-5F3C-8CC7676F9F8F}"/>
              </a:ext>
            </a:extLst>
          </p:cNvPr>
          <p:cNvGraphicFramePr>
            <a:graphicFrameLocks noGrp="1"/>
          </p:cNvGraphicFramePr>
          <p:nvPr>
            <p:extLst>
              <p:ext uri="{D42A27DB-BD31-4B8C-83A1-F6EECF244321}">
                <p14:modId xmlns:p14="http://schemas.microsoft.com/office/powerpoint/2010/main" val="3552652648"/>
              </p:ext>
            </p:extLst>
          </p:nvPr>
        </p:nvGraphicFramePr>
        <p:xfrm>
          <a:off x="1491900" y="2856086"/>
          <a:ext cx="14565368" cy="6433542"/>
        </p:xfrm>
        <a:graphic>
          <a:graphicData uri="http://schemas.openxmlformats.org/drawingml/2006/table">
            <a:tbl>
              <a:tblPr/>
              <a:tblGrid>
                <a:gridCol w="1096318">
                  <a:extLst>
                    <a:ext uri="{9D8B030D-6E8A-4147-A177-3AD203B41FA5}">
                      <a16:colId xmlns:a16="http://schemas.microsoft.com/office/drawing/2014/main" val="845376101"/>
                    </a:ext>
                  </a:extLst>
                </a:gridCol>
                <a:gridCol w="5481590">
                  <a:extLst>
                    <a:ext uri="{9D8B030D-6E8A-4147-A177-3AD203B41FA5}">
                      <a16:colId xmlns:a16="http://schemas.microsoft.com/office/drawing/2014/main" val="2955154746"/>
                    </a:ext>
                  </a:extLst>
                </a:gridCol>
                <a:gridCol w="1996865">
                  <a:extLst>
                    <a:ext uri="{9D8B030D-6E8A-4147-A177-3AD203B41FA5}">
                      <a16:colId xmlns:a16="http://schemas.microsoft.com/office/drawing/2014/main" val="3095896855"/>
                    </a:ext>
                  </a:extLst>
                </a:gridCol>
                <a:gridCol w="1996865">
                  <a:extLst>
                    <a:ext uri="{9D8B030D-6E8A-4147-A177-3AD203B41FA5}">
                      <a16:colId xmlns:a16="http://schemas.microsoft.com/office/drawing/2014/main" val="1125124893"/>
                    </a:ext>
                  </a:extLst>
                </a:gridCol>
                <a:gridCol w="1996865">
                  <a:extLst>
                    <a:ext uri="{9D8B030D-6E8A-4147-A177-3AD203B41FA5}">
                      <a16:colId xmlns:a16="http://schemas.microsoft.com/office/drawing/2014/main" val="2712915113"/>
                    </a:ext>
                  </a:extLst>
                </a:gridCol>
                <a:gridCol w="1996865">
                  <a:extLst>
                    <a:ext uri="{9D8B030D-6E8A-4147-A177-3AD203B41FA5}">
                      <a16:colId xmlns:a16="http://schemas.microsoft.com/office/drawing/2014/main" val="365104219"/>
                    </a:ext>
                  </a:extLst>
                </a:gridCol>
              </a:tblGrid>
              <a:tr h="222394">
                <a:tc>
                  <a:txBody>
                    <a:bodyPr/>
                    <a:lstStyle/>
                    <a:p>
                      <a:pPr algn="ctr" fontAlgn="ctr"/>
                      <a:endParaRPr lang="hu-HU" sz="1400" b="1" i="0" u="none" strike="noStrike" dirty="0">
                        <a:solidFill>
                          <a:srgbClr val="000000"/>
                        </a:solidFill>
                        <a:effectLst/>
                        <a:latin typeface="Arial"/>
                      </a:endParaRPr>
                    </a:p>
                  </a:txBody>
                  <a:tcPr marL="9525" marR="9525" marT="9525"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400" b="1" i="0" u="none" strike="noStrike" dirty="0">
                        <a:solidFill>
                          <a:srgbClr val="000000"/>
                        </a:solidFill>
                        <a:effectLst/>
                        <a:latin typeface="Arial"/>
                      </a:endParaRPr>
                    </a:p>
                  </a:txBody>
                  <a:tcPr marL="9525" marR="9525" marT="9525" marB="0" anchor="ctr">
                    <a:lnL w="12700" cmpd="sng">
                      <a:noFill/>
                      <a:prstDash val="soli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hu-HU" sz="1200" b="1" i="0" u="none" strike="noStrike" dirty="0">
                          <a:solidFill>
                            <a:srgbClr val="000000"/>
                          </a:solidFill>
                          <a:effectLst/>
                          <a:latin typeface="Arial"/>
                        </a:rPr>
                        <a:t>Adatok Bruttó </a:t>
                      </a:r>
                      <a:r>
                        <a:rPr lang="hu-HU" sz="1200" b="1" i="0" u="none" strike="noStrike" dirty="0" err="1">
                          <a:solidFill>
                            <a:srgbClr val="000000"/>
                          </a:solidFill>
                          <a:effectLst/>
                          <a:latin typeface="Arial"/>
                        </a:rPr>
                        <a:t>eFt</a:t>
                      </a:r>
                      <a:r>
                        <a:rPr lang="hu-HU" sz="1200" b="1" i="0" u="none" strike="noStrike" dirty="0">
                          <a:solidFill>
                            <a:srgbClr val="000000"/>
                          </a:solidFill>
                          <a:effectLst/>
                          <a:latin typeface="Arial"/>
                        </a:rPr>
                        <a:t>-ban</a:t>
                      </a:r>
                    </a:p>
                  </a:txBody>
                  <a:tcPr marL="9525" marR="9525" marT="9525" marB="0" anchor="ctr">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239272"/>
                  </a:ext>
                </a:extLst>
              </a:tr>
              <a:tr h="918853">
                <a:tc>
                  <a:txBody>
                    <a:bodyPr/>
                    <a:lstStyle/>
                    <a:p>
                      <a:pPr algn="ctr" fontAlgn="ctr"/>
                      <a:r>
                        <a:rPr lang="hu-HU" sz="1800" b="1" i="0" u="none" strike="noStrike" dirty="0">
                          <a:solidFill>
                            <a:srgbClr val="000000"/>
                          </a:solidFill>
                          <a:effectLst/>
                          <a:latin typeface="Arial"/>
                        </a:rPr>
                        <a:t>Sorszám</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Jogcím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2025. évi </a:t>
                      </a:r>
                    </a:p>
                    <a:p>
                      <a:pPr algn="ctr" fontAlgn="ctr"/>
                      <a:r>
                        <a:rPr lang="hu-HU" sz="1800" b="1" i="0" u="none" strike="noStrike" dirty="0">
                          <a:solidFill>
                            <a:srgbClr val="000000"/>
                          </a:solidFill>
                          <a:effectLst/>
                          <a:latin typeface="Arial"/>
                        </a:rPr>
                        <a:t>bevételi terv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2025.</a:t>
                      </a:r>
                    </a:p>
                    <a:p>
                      <a:pPr algn="ctr" fontAlgn="ctr"/>
                      <a:r>
                        <a:rPr lang="hu-HU" sz="1800" b="1" i="0" u="none" strike="noStrike" dirty="0">
                          <a:solidFill>
                            <a:srgbClr val="000000"/>
                          </a:solidFill>
                          <a:effectLst/>
                          <a:latin typeface="Arial"/>
                        </a:rPr>
                        <a:t> tény (EVIN)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Eltérés </a:t>
                      </a:r>
                    </a:p>
                    <a:p>
                      <a:pPr algn="ctr" fontAlgn="ctr"/>
                      <a:r>
                        <a:rPr lang="hu-HU" sz="1800" b="1" i="0" u="none" strike="noStrike" dirty="0">
                          <a:solidFill>
                            <a:srgbClr val="000000"/>
                          </a:solidFill>
                          <a:effectLst/>
                          <a:latin typeface="Arial"/>
                        </a:rPr>
                        <a:t>Tény-Terv (</a:t>
                      </a:r>
                      <a:r>
                        <a:rPr lang="hu-HU" sz="1800" b="1" i="0" u="none" strike="noStrike" dirty="0" err="1">
                          <a:solidFill>
                            <a:srgbClr val="000000"/>
                          </a:solidFill>
                          <a:effectLst/>
                          <a:latin typeface="Arial"/>
                        </a:rPr>
                        <a:t>eFt</a:t>
                      </a:r>
                      <a:r>
                        <a:rPr lang="hu-HU" sz="1800" b="1" i="0" u="none" strike="noStrike" dirty="0">
                          <a:solidFill>
                            <a:srgbClr val="000000"/>
                          </a:solidFill>
                          <a:effectLst/>
                          <a:latin typeface="Arial"/>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800" b="1" i="0" u="none" strike="noStrike" dirty="0">
                          <a:solidFill>
                            <a:srgbClr val="000000"/>
                          </a:solidFill>
                          <a:effectLst/>
                          <a:latin typeface="Arial"/>
                        </a:rPr>
                        <a:t>Eltérés </a:t>
                      </a:r>
                    </a:p>
                    <a:p>
                      <a:pPr algn="ctr" fontAlgn="ctr"/>
                      <a:r>
                        <a:rPr lang="hu-HU" sz="1800" b="1" i="0" u="none" strike="noStrike" dirty="0">
                          <a:solidFill>
                            <a:srgbClr val="000000"/>
                          </a:solidFill>
                          <a:effectLst/>
                          <a:latin typeface="Arial"/>
                        </a:rPr>
                        <a:t>Tény/Terv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122577494"/>
                  </a:ext>
                </a:extLst>
              </a:tr>
              <a:tr h="360000">
                <a:tc>
                  <a:txBody>
                    <a:bodyPr/>
                    <a:lstStyle/>
                    <a:p>
                      <a:pPr algn="ctr" fontAlgn="ctr"/>
                      <a:r>
                        <a:rPr lang="hu-HU" sz="1800" b="1" i="0" u="none" strike="noStrike" dirty="0">
                          <a:solidFill>
                            <a:srgbClr val="000000"/>
                          </a:solidFill>
                          <a:effectLst/>
                          <a:latin typeface="Arial"/>
                        </a:rPr>
                        <a:t>1.</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5">
                  <a:txBody>
                    <a:bodyPr/>
                    <a:lstStyle/>
                    <a:p>
                      <a:pPr algn="l" fontAlgn="ctr"/>
                      <a:r>
                        <a:rPr lang="hu-HU" sz="1800" b="1" i="0" u="none" strike="noStrike" dirty="0">
                          <a:solidFill>
                            <a:srgbClr val="000000"/>
                          </a:solidFill>
                          <a:effectLst/>
                          <a:latin typeface="Arial"/>
                        </a:rPr>
                        <a:t>Lakások bérbeadásával kapcsolatos bevételek</a:t>
                      </a:r>
                    </a:p>
                  </a:txBody>
                  <a:tcPr marL="9525" marR="9525" marT="9525"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dirty="0"/>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226812646"/>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Lakás bérleti díj*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503 480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670 030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166 550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33,08%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6484829"/>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Víz-csatorna díj térítés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57 150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64 364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7 214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12,62%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3522198"/>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Szemétdíj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39 370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40 987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1 617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4,11%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9563350"/>
                  </a:ext>
                </a:extLst>
              </a:tr>
              <a:tr h="306284">
                <a:tc>
                  <a:txBody>
                    <a:bodyPr/>
                    <a:lstStyle/>
                    <a:p>
                      <a:pPr algn="ctr" fontAlgn="b"/>
                      <a:endParaRPr lang="hu-HU" sz="1800" b="0" i="0" u="none" strike="noStrike" dirty="0">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hu-HU" sz="1800" b="1" i="0" u="none" strike="noStrike" dirty="0">
                          <a:solidFill>
                            <a:srgbClr val="000000"/>
                          </a:solidFill>
                          <a:effectLst/>
                          <a:latin typeface="Arial"/>
                        </a:rPr>
                        <a:t>Mindösszesen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600 000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775 382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175 382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29,23%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8601737"/>
                  </a:ext>
                </a:extLst>
              </a:tr>
              <a:tr h="360000">
                <a:tc>
                  <a:txBody>
                    <a:bodyPr/>
                    <a:lstStyle/>
                    <a:p>
                      <a:pPr algn="ctr" fontAlgn="ctr"/>
                      <a:r>
                        <a:rPr lang="hu-HU" sz="1800" b="1" i="0" u="none" strike="noStrike" dirty="0">
                          <a:solidFill>
                            <a:srgbClr val="000000"/>
                          </a:solidFill>
                          <a:effectLst/>
                          <a:latin typeface="Arial"/>
                        </a:rPr>
                        <a:t>2.</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5">
                  <a:txBody>
                    <a:bodyPr/>
                    <a:lstStyle/>
                    <a:p>
                      <a:pPr algn="l" fontAlgn="ctr"/>
                      <a:r>
                        <a:rPr lang="hu-HU" sz="1800" b="1" i="0" u="none" strike="noStrike" dirty="0">
                          <a:solidFill>
                            <a:srgbClr val="000000"/>
                          </a:solidFill>
                          <a:effectLst/>
                          <a:latin typeface="Arial"/>
                        </a:rPr>
                        <a:t>Helyiség bérbeadásával kapcsolatos bevételek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hu-HU"/>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dirty="0"/>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hu-HU"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116808095"/>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Bérleti díj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1 022 166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1 207 151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effectLst/>
                          <a:latin typeface="Arial"/>
                        </a:rPr>
                        <a:t>   184 986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18,10%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1012430"/>
                  </a:ext>
                </a:extLst>
              </a:tr>
              <a:tr h="290970">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Bérleti díj (víz, csatorna)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12 809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13 253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444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3,46%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1322632"/>
                  </a:ext>
                </a:extLst>
              </a:tr>
              <a:tr h="306284">
                <a:tc>
                  <a:txBody>
                    <a:bodyPr/>
                    <a:lstStyle/>
                    <a:p>
                      <a:pPr algn="ctr" fontAlgn="b"/>
                      <a:endParaRPr lang="hu-HU" sz="1800" b="0"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1" i="0" u="none" strike="noStrike" dirty="0">
                          <a:solidFill>
                            <a:srgbClr val="000000"/>
                          </a:solidFill>
                          <a:effectLst/>
                          <a:latin typeface="Arial"/>
                        </a:rPr>
                        <a:t>Mindösszesen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1 034 975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1 220 404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185 429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17,92%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6638219"/>
                  </a:ext>
                </a:extLst>
              </a:tr>
              <a:tr h="391026">
                <a:tc>
                  <a:txBody>
                    <a:bodyPr/>
                    <a:lstStyle/>
                    <a:p>
                      <a:pPr algn="ctr" fontAlgn="ctr"/>
                      <a:r>
                        <a:rPr lang="hu-HU" sz="1800" b="1" i="0" u="none" strike="noStrike" dirty="0">
                          <a:solidFill>
                            <a:srgbClr val="000000"/>
                          </a:solidFill>
                          <a:effectLst/>
                          <a:latin typeface="Arial"/>
                        </a:rPr>
                        <a:t>3.</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5">
                  <a:txBody>
                    <a:bodyPr/>
                    <a:lstStyle/>
                    <a:p>
                      <a:pPr algn="l" fontAlgn="ctr"/>
                      <a:r>
                        <a:rPr lang="hu-HU" sz="1800" b="1" i="0" u="none" strike="noStrike" dirty="0">
                          <a:solidFill>
                            <a:srgbClr val="000000"/>
                          </a:solidFill>
                          <a:effectLst/>
                          <a:latin typeface="Arial"/>
                        </a:rPr>
                        <a:t>Ingatlanok elidegenítéssel kapcsolatos bevételek**</a:t>
                      </a:r>
                    </a:p>
                  </a:txBody>
                  <a:tcPr marL="9525" marR="9525" marT="9525"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dirty="0"/>
                    </a:p>
                  </a:txBody>
                  <a:tcPr>
                    <a:lnL w="12700" cap="flat" cmpd="sng" algn="ctr">
                      <a:solidFill>
                        <a:schemeClr val="tx1"/>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2577321717"/>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Lakások értékesítése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      650 000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900 937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250 937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38,61%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5898401"/>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Helyiségek értékesítése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      450 000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107 970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- 342 030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-76,01%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523119"/>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Egyéb ingatlanok értékesítése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   2 050 000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-2 050 000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dirty="0">
                          <a:solidFill>
                            <a:srgbClr val="000000"/>
                          </a:solidFill>
                          <a:effectLst/>
                          <a:latin typeface="Arial"/>
                        </a:rPr>
                        <a:t>       -100,00%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7972986"/>
                  </a:ext>
                </a:extLst>
              </a:tr>
              <a:tr h="306284">
                <a:tc>
                  <a:txBody>
                    <a:bodyPr/>
                    <a:lstStyle/>
                    <a:p>
                      <a:pPr algn="ctr" fontAlgn="b"/>
                      <a:endParaRPr lang="hu-HU" sz="1800" b="1" i="0" u="none" strike="noStrike">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hu-HU" sz="1800" b="0" i="0" u="none" strike="noStrike">
                          <a:solidFill>
                            <a:srgbClr val="000000"/>
                          </a:solidFill>
                          <a:effectLst/>
                          <a:latin typeface="Arial"/>
                        </a:rPr>
                        <a:t>Bérlakásértékesítés részletre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hu-HU" sz="1800" b="0" i="0" u="none" strike="noStrike" dirty="0">
                          <a:solidFill>
                            <a:srgbClr val="000000"/>
                          </a:solidFill>
                          <a:effectLst/>
                          <a:latin typeface="Arial"/>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lvl="0" algn="ctr">
                        <a:buNone/>
                      </a:pPr>
                      <a:r>
                        <a:rPr lang="hu-HU" sz="1800" b="0" i="0" u="none" strike="noStrike" noProof="0" dirty="0">
                          <a:solidFill>
                            <a:srgbClr val="000000"/>
                          </a:solidFill>
                          <a:effectLst/>
                          <a:latin typeface="Arial"/>
                        </a:rPr>
                        <a:t>    37 120</a:t>
                      </a:r>
                      <a:r>
                        <a:rPr lang="hu-HU" sz="1800" b="0" i="0" u="none" strike="noStrike" dirty="0">
                          <a:solidFill>
                            <a:srgbClr val="000000"/>
                          </a:solidFill>
                          <a:effectLst/>
                          <a:latin typeface="Aria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37 120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hu-HU" sz="1800" b="0" i="0" u="none" strike="noStrike" dirty="0">
                          <a:solidFill>
                            <a:srgbClr val="000000"/>
                          </a:solidFill>
                          <a:effectLst/>
                          <a:latin typeface="Arial"/>
                        </a:rPr>
                        <a:t>               -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4679874"/>
                  </a:ext>
                </a:extLst>
              </a:tr>
              <a:tr h="306284">
                <a:tc>
                  <a:txBody>
                    <a:bodyPr/>
                    <a:lstStyle/>
                    <a:p>
                      <a:pPr algn="ctr" fontAlgn="b"/>
                      <a:endParaRPr lang="hu-HU" sz="1800" b="1" i="0" u="none" strike="noStrike" dirty="0">
                        <a:solidFill>
                          <a:srgbClr val="000000"/>
                        </a:solidFill>
                        <a:effectLst/>
                        <a:latin typeface="Arial"/>
                      </a:endParaRP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hu-HU" sz="1800" b="1" i="0" u="none" strike="noStrike" dirty="0">
                          <a:solidFill>
                            <a:srgbClr val="000000"/>
                          </a:solidFill>
                          <a:effectLst/>
                          <a:latin typeface="Arial"/>
                        </a:rPr>
                        <a:t>Mindösszesen**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3 150 000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 1 046 027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-2 103 973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hu-HU" sz="1800" b="1" i="0" u="none" strike="noStrike" dirty="0">
                          <a:solidFill>
                            <a:srgbClr val="000000"/>
                          </a:solidFill>
                          <a:effectLst/>
                          <a:latin typeface="Arial"/>
                        </a:rPr>
                        <a:t>-66,79%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2110573"/>
                  </a:ext>
                </a:extLst>
              </a:tr>
              <a:tr h="290970">
                <a:tc>
                  <a:txBody>
                    <a:bodyPr/>
                    <a:lstStyle/>
                    <a:p>
                      <a:pPr algn="l" fontAlgn="b"/>
                      <a:endParaRPr lang="hu-HU" sz="1600" b="0" i="0" u="none" strike="noStrike" dirty="0">
                        <a:solidFill>
                          <a:srgbClr val="000000"/>
                        </a:solidFill>
                        <a:effectLst/>
                        <a:latin typeface="Arial"/>
                      </a:endParaRPr>
                    </a:p>
                  </a:txBody>
                  <a:tcPr marL="9525" marR="9525" marT="9525" marB="0" anchor="b">
                    <a:lnL w="635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gridSpan="2">
                  <a:txBody>
                    <a:bodyPr/>
                    <a:lstStyle/>
                    <a:p>
                      <a:pPr algn="l" fontAlgn="b"/>
                      <a:r>
                        <a:rPr lang="hu-HU" sz="1600" b="0" i="0" u="none" strike="noStrike" dirty="0">
                          <a:solidFill>
                            <a:srgbClr val="000000"/>
                          </a:solidFill>
                          <a:effectLst/>
                          <a:latin typeface="Arial"/>
                        </a:rPr>
                        <a:t>* (bérleti díj + használati díj + áram + fűtés + lift + takarítás)</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hMerge="1">
                  <a:txBody>
                    <a:bodyPr/>
                    <a:lstStyle/>
                    <a:p>
                      <a:endParaRPr lang="hu-HU"/>
                    </a:p>
                  </a:txBody>
                  <a:tcPr>
                    <a:lnL w="12700" cmpd="sng">
                      <a:noFill/>
                      <a:prstDash val="solid"/>
                    </a:lnL>
                    <a:lnT w="12700" cap="flat" cmpd="sng" algn="ctr">
                      <a:solidFill>
                        <a:schemeClr val="tx1"/>
                      </a:solidFill>
                      <a:prstDash val="solid"/>
                      <a:round/>
                      <a:headEnd type="none" w="med" len="med"/>
                      <a:tailEnd type="none" w="med" len="med"/>
                    </a:lnT>
                  </a:tcPr>
                </a:tc>
                <a:tc>
                  <a:txBody>
                    <a:bodyPr/>
                    <a:lstStyle/>
                    <a:p>
                      <a:pPr algn="ctr" fontAlgn="b"/>
                      <a:endParaRPr lang="hu-HU" sz="1800" b="0" i="0" u="none" strike="noStrike" dirty="0">
                        <a:solidFill>
                          <a:srgbClr val="000000"/>
                        </a:solidFill>
                        <a:effectLst/>
                        <a:latin typeface="Arial"/>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endParaRPr lang="hu-HU" sz="1800" b="0" i="0" u="none" strike="noStrike" dirty="0">
                        <a:solidFill>
                          <a:srgbClr val="000000"/>
                        </a:solidFill>
                        <a:effectLst/>
                        <a:latin typeface="Arial"/>
                      </a:endParaRPr>
                    </a:p>
                  </a:txBody>
                  <a:tcPr marL="9525" marR="9525" marT="9525" marB="0" anchor="b">
                    <a:lnL w="12700" cmpd="sng">
                      <a:noFill/>
                      <a:prstDash val="soli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endParaRPr lang="hu-HU" sz="1800" b="0" i="0" u="none" strike="noStrike" dirty="0">
                        <a:solidFill>
                          <a:srgbClr val="000000"/>
                        </a:solidFill>
                        <a:effectLst/>
                        <a:latin typeface="Arial"/>
                      </a:endParaRPr>
                    </a:p>
                  </a:txBody>
                  <a:tcPr marL="9525" marR="9525" marT="9525" marB="0" anchor="b">
                    <a:lnL w="12700" cmpd="sng">
                      <a:noFill/>
                      <a:prstDash val="soli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318469959"/>
                  </a:ext>
                </a:extLst>
              </a:tr>
              <a:tr h="290970">
                <a:tc>
                  <a:txBody>
                    <a:bodyPr/>
                    <a:lstStyle/>
                    <a:p>
                      <a:pPr algn="l" fontAlgn="b"/>
                      <a:endParaRPr lang="hu-HU" sz="1600" b="0" i="0" u="none" strike="noStrike" dirty="0">
                        <a:solidFill>
                          <a:srgbClr val="000000"/>
                        </a:solidFill>
                        <a:effectLst/>
                        <a:latin typeface="Arial"/>
                      </a:endParaRPr>
                    </a:p>
                  </a:txBody>
                  <a:tcPr marL="9525" marR="9525" marT="9525" marB="0" anchor="b">
                    <a:lnL w="6350" cap="flat" cmpd="sng" algn="ctr">
                      <a:noFill/>
                      <a:prstDash val="solid"/>
                      <a:round/>
                      <a:headEnd type="none" w="med" len="med"/>
                      <a:tailEnd type="none" w="med" len="med"/>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l" fontAlgn="b"/>
                      <a:r>
                        <a:rPr lang="hu-HU" sz="1600" b="0" i="0" u="none" strike="noStrike" dirty="0">
                          <a:solidFill>
                            <a:srgbClr val="000000"/>
                          </a:solidFill>
                          <a:effectLst/>
                          <a:latin typeface="Arial"/>
                        </a:rPr>
                        <a:t>** 2025. évi elfogadott költségvetés - bevételi előirányzat B52. rovatrend - Ingatlanok értékesítése</a:t>
                      </a:r>
                    </a:p>
                  </a:txBody>
                  <a:tcPr marL="9525" marR="9525" marT="9525" marB="0" anchor="b">
                    <a:lnL>
                      <a:noFill/>
                    </a:lnL>
                    <a:lnR w="6350" cap="flat" cmpd="sng" algn="ctr">
                      <a:no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hu-HU"/>
                    </a:p>
                  </a:txBody>
                  <a:tcPr>
                    <a:lnL w="12700" cmpd="sng">
                      <a:noFill/>
                      <a:prstDash val="solid"/>
                    </a:lnL>
                  </a:tcPr>
                </a:tc>
                <a:tc hMerge="1">
                  <a:txBody>
                    <a:bodyPr/>
                    <a:lstStyle/>
                    <a:p>
                      <a:endParaRPr lang="hu-HU"/>
                    </a:p>
                  </a:txBody>
                  <a:tcPr>
                    <a:lnL w="12700" cmpd="sng">
                      <a:noFill/>
                      <a:prstDash val="solid"/>
                    </a:lnL>
                    <a:lnT w="12700" cmpd="sng">
                      <a:noFill/>
                      <a:prstDash val="solid"/>
                    </a:lnT>
                  </a:tcPr>
                </a:tc>
                <a:tc hMerge="1">
                  <a:txBody>
                    <a:bodyPr/>
                    <a:lstStyle/>
                    <a:p>
                      <a:endParaRPr lang="hu-HU"/>
                    </a:p>
                  </a:txBody>
                  <a:tcPr>
                    <a:lnL w="12700" cmpd="sng">
                      <a:noFill/>
                      <a:prstDash val="solid"/>
                    </a:lnL>
                    <a:lnT w="12700" cmpd="sng">
                      <a:noFill/>
                      <a:prstDash val="solid"/>
                    </a:lnT>
                  </a:tcPr>
                </a:tc>
                <a:tc hMerge="1">
                  <a:txBody>
                    <a:bodyPr/>
                    <a:lstStyle/>
                    <a:p>
                      <a:endParaRPr lang="hu-HU"/>
                    </a:p>
                  </a:txBody>
                  <a:tcPr>
                    <a:lnL w="12700" cmpd="sng">
                      <a:noFill/>
                      <a:prstDash val="solid"/>
                    </a:lnL>
                    <a:lnT w="12700" cmpd="sng">
                      <a:noFill/>
                      <a:prstDash val="solid"/>
                    </a:lnT>
                  </a:tcPr>
                </a:tc>
                <a:extLst>
                  <a:ext uri="{0D108BD9-81ED-4DB2-BD59-A6C34878D82A}">
                    <a16:rowId xmlns:a16="http://schemas.microsoft.com/office/drawing/2014/main" val="3955095150"/>
                  </a:ext>
                </a:extLst>
              </a:tr>
            </a:tbl>
          </a:graphicData>
        </a:graphic>
      </p:graphicFrame>
      <p:sp>
        <p:nvSpPr>
          <p:cNvPr id="11" name="Dia számának helye 10">
            <a:extLst>
              <a:ext uri="{FF2B5EF4-FFF2-40B4-BE49-F238E27FC236}">
                <a16:creationId xmlns:a16="http://schemas.microsoft.com/office/drawing/2014/main" id="{8E4960F5-C1CB-2461-40E1-56B2EDB01840}"/>
              </a:ext>
            </a:extLst>
          </p:cNvPr>
          <p:cNvSpPr>
            <a:spLocks noGrp="1"/>
          </p:cNvSpPr>
          <p:nvPr>
            <p:ph type="sldNum" sz="quarter" idx="12"/>
          </p:nvPr>
        </p:nvSpPr>
        <p:spPr>
          <a:xfrm>
            <a:off x="8039100" y="9516669"/>
            <a:ext cx="2133600" cy="365125"/>
          </a:xfrm>
        </p:spPr>
        <p:txBody>
          <a:bodyPr/>
          <a:lstStyle/>
          <a:p>
            <a:pPr algn="ctr"/>
            <a:fld id="{B6F15528-21DE-4FAA-801E-634DDDAF4B2B}" type="slidenum">
              <a:rPr lang="en-US" smtClean="0"/>
              <a:pPr algn="ctr"/>
              <a:t>24</a:t>
            </a:fld>
            <a:endParaRPr lang="en-US"/>
          </a:p>
        </p:txBody>
      </p:sp>
    </p:spTree>
    <p:extLst>
      <p:ext uri="{BB962C8B-B14F-4D97-AF65-F5344CB8AC3E}">
        <p14:creationId xmlns:p14="http://schemas.microsoft.com/office/powerpoint/2010/main" val="3328534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460090" y="537017"/>
            <a:ext cx="15515304" cy="1846659"/>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2025. évi vagyonhasznosítási feladatok, lakások, helyiségek értékesítésével és bérbeadásával kapcsolatos kiadások Terv/Tény összehasonlítás</a:t>
            </a:r>
            <a:endParaRPr lang="en-US" sz="4000" dirty="0">
              <a:solidFill>
                <a:schemeClr val="tx2">
                  <a:lumMod val="75000"/>
                </a:schemeClr>
              </a:solidFill>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267322"/>
            <a:ext cx="3138556" cy="757400"/>
          </a:xfrm>
          <a:prstGeom prst="rect">
            <a:avLst/>
          </a:prstGeom>
        </p:spPr>
      </p:pic>
      <p:graphicFrame>
        <p:nvGraphicFramePr>
          <p:cNvPr id="5" name="Táblázat 4">
            <a:extLst>
              <a:ext uri="{FF2B5EF4-FFF2-40B4-BE49-F238E27FC236}">
                <a16:creationId xmlns:a16="http://schemas.microsoft.com/office/drawing/2014/main" id="{11F5BAB3-6138-C816-1D8D-8D63EB5B5689}"/>
              </a:ext>
            </a:extLst>
          </p:cNvPr>
          <p:cNvGraphicFramePr>
            <a:graphicFrameLocks noGrp="1"/>
          </p:cNvGraphicFramePr>
          <p:nvPr>
            <p:extLst>
              <p:ext uri="{D42A27DB-BD31-4B8C-83A1-F6EECF244321}">
                <p14:modId xmlns:p14="http://schemas.microsoft.com/office/powerpoint/2010/main" val="4183021102"/>
              </p:ext>
            </p:extLst>
          </p:nvPr>
        </p:nvGraphicFramePr>
        <p:xfrm>
          <a:off x="1567542" y="2383676"/>
          <a:ext cx="14811271" cy="6760325"/>
        </p:xfrm>
        <a:graphic>
          <a:graphicData uri="http://schemas.openxmlformats.org/drawingml/2006/table">
            <a:tbl>
              <a:tblPr/>
              <a:tblGrid>
                <a:gridCol w="727116">
                  <a:extLst>
                    <a:ext uri="{9D8B030D-6E8A-4147-A177-3AD203B41FA5}">
                      <a16:colId xmlns:a16="http://schemas.microsoft.com/office/drawing/2014/main" val="328511122"/>
                    </a:ext>
                  </a:extLst>
                </a:gridCol>
                <a:gridCol w="838981">
                  <a:extLst>
                    <a:ext uri="{9D8B030D-6E8A-4147-A177-3AD203B41FA5}">
                      <a16:colId xmlns:a16="http://schemas.microsoft.com/office/drawing/2014/main" val="1385925766"/>
                    </a:ext>
                  </a:extLst>
                </a:gridCol>
                <a:gridCol w="6599975">
                  <a:extLst>
                    <a:ext uri="{9D8B030D-6E8A-4147-A177-3AD203B41FA5}">
                      <a16:colId xmlns:a16="http://schemas.microsoft.com/office/drawing/2014/main" val="2365627531"/>
                    </a:ext>
                  </a:extLst>
                </a:gridCol>
                <a:gridCol w="1555698">
                  <a:extLst>
                    <a:ext uri="{9D8B030D-6E8A-4147-A177-3AD203B41FA5}">
                      <a16:colId xmlns:a16="http://schemas.microsoft.com/office/drawing/2014/main" val="4098676204"/>
                    </a:ext>
                  </a:extLst>
                </a:gridCol>
                <a:gridCol w="1771000">
                  <a:extLst>
                    <a:ext uri="{9D8B030D-6E8A-4147-A177-3AD203B41FA5}">
                      <a16:colId xmlns:a16="http://schemas.microsoft.com/office/drawing/2014/main" val="777242312"/>
                    </a:ext>
                  </a:extLst>
                </a:gridCol>
                <a:gridCol w="1828084">
                  <a:extLst>
                    <a:ext uri="{9D8B030D-6E8A-4147-A177-3AD203B41FA5}">
                      <a16:colId xmlns:a16="http://schemas.microsoft.com/office/drawing/2014/main" val="3132742000"/>
                    </a:ext>
                  </a:extLst>
                </a:gridCol>
                <a:gridCol w="1490417">
                  <a:extLst>
                    <a:ext uri="{9D8B030D-6E8A-4147-A177-3AD203B41FA5}">
                      <a16:colId xmlns:a16="http://schemas.microsoft.com/office/drawing/2014/main" val="2663649882"/>
                    </a:ext>
                  </a:extLst>
                </a:gridCol>
              </a:tblGrid>
              <a:tr h="304875">
                <a:tc>
                  <a:txBody>
                    <a:bodyPr/>
                    <a:lstStyle/>
                    <a:p>
                      <a:pPr algn="ctr" fontAlgn="ctr"/>
                      <a:endParaRPr lang="hu-HU" sz="1300" b="0" i="0" u="none" strike="noStrike" kern="1200" dirty="0">
                        <a:solidFill>
                          <a:schemeClr val="bg1"/>
                        </a:solidFill>
                        <a:effectLst/>
                        <a:latin typeface="Arial" panose="020B0604020202020204" pitchFamily="34" charset="0"/>
                        <a:ea typeface="+mn-ea"/>
                        <a:cs typeface="+mn-cs"/>
                      </a:endParaRPr>
                    </a:p>
                  </a:txBody>
                  <a:tcPr marL="3071" marR="3071" marT="3071" marB="0" vert="vert27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vert="vert27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3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r" fontAlgn="ctr"/>
                      <a:r>
                        <a:rPr lang="hu-HU" sz="1200" b="1" i="0" u="none" strike="noStrike" dirty="0">
                          <a:solidFill>
                            <a:schemeClr val="tx1"/>
                          </a:solidFill>
                          <a:effectLst/>
                          <a:latin typeface="Arial"/>
                          <a:cs typeface="Arial"/>
                        </a:rPr>
                        <a:t>Adatok Bruttó </a:t>
                      </a:r>
                      <a:r>
                        <a:rPr lang="hu-HU" sz="1200" b="1" i="0" u="none" strike="noStrike" dirty="0" err="1">
                          <a:solidFill>
                            <a:schemeClr val="tx1"/>
                          </a:solidFill>
                          <a:effectLst/>
                          <a:latin typeface="Arial"/>
                          <a:cs typeface="Arial"/>
                        </a:rPr>
                        <a:t>eFt</a:t>
                      </a:r>
                      <a:r>
                        <a:rPr lang="hu-HU" sz="1200" b="1" i="0" u="none" strike="noStrike" dirty="0">
                          <a:solidFill>
                            <a:schemeClr val="tx1"/>
                          </a:solidFill>
                          <a:effectLst/>
                          <a:latin typeface="Arial"/>
                          <a:cs typeface="Arial"/>
                        </a:rPr>
                        <a:t>-ban</a:t>
                      </a:r>
                      <a:endParaRPr lang="hu-HU" sz="1200" b="1" i="0" u="none" strike="noStrike" dirty="0">
                        <a:solidFill>
                          <a:schemeClr val="bg1"/>
                        </a:solidFill>
                        <a:effectLst/>
                        <a:latin typeface="Arial" panose="020B0604020202020204" pitchFamily="34" charset="0"/>
                        <a:cs typeface="Arial" panose="020B0604020202020204" pitchFamily="34" charset="0"/>
                      </a:endParaRPr>
                    </a:p>
                  </a:txBody>
                  <a:tcPr marL="3071" marR="3071" marT="3071" marB="0" anchor="b">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marL="3071" marR="3071" marT="3071" marB="0" anchor="b">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8F8F8"/>
                    </a:solidFill>
                  </a:tcPr>
                </a:tc>
                <a:extLst>
                  <a:ext uri="{0D108BD9-81ED-4DB2-BD59-A6C34878D82A}">
                    <a16:rowId xmlns:a16="http://schemas.microsoft.com/office/drawing/2014/main" val="2224607861"/>
                  </a:ext>
                </a:extLst>
              </a:tr>
              <a:tr h="1048821">
                <a:tc>
                  <a:txBody>
                    <a:bodyPr/>
                    <a:lstStyle/>
                    <a:p>
                      <a:pPr algn="ctr" fontAlgn="ctr"/>
                      <a:r>
                        <a:rPr lang="hu-HU" sz="1400" b="1" i="0" u="none" strike="noStrike" dirty="0">
                          <a:solidFill>
                            <a:srgbClr val="000000"/>
                          </a:solidFill>
                          <a:effectLst/>
                          <a:latin typeface="Arial"/>
                          <a:cs typeface="Arial"/>
                        </a:rPr>
                        <a:t>Címszám</a:t>
                      </a:r>
                    </a:p>
                  </a:txBody>
                  <a:tcPr marL="3071" marR="3071" marT="3071" marB="0" vert="vert27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400" b="1" i="0" u="none" strike="noStrike" dirty="0">
                          <a:solidFill>
                            <a:srgbClr val="000000"/>
                          </a:solidFill>
                          <a:effectLst/>
                          <a:latin typeface="Arial"/>
                          <a:cs typeface="Arial"/>
                        </a:rPr>
                        <a:t>Rovatrend</a:t>
                      </a:r>
                    </a:p>
                  </a:txBody>
                  <a:tcPr marL="3071" marR="3071" marT="3071"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Feladat megnevezése</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2025. évi Önkorm.  Költség-vetés</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2025. évi</a:t>
                      </a:r>
                    </a:p>
                    <a:p>
                      <a:pPr algn="ctr" fontAlgn="ctr"/>
                      <a:r>
                        <a:rPr lang="hu-HU" sz="1600" b="1" i="0" u="none" strike="noStrike" dirty="0">
                          <a:solidFill>
                            <a:srgbClr val="000000"/>
                          </a:solidFill>
                          <a:effectLst/>
                          <a:latin typeface="Arial"/>
                          <a:cs typeface="Arial"/>
                        </a:rPr>
                        <a:t>tény (EVIN)</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a:t>
                      </a:r>
                    </a:p>
                    <a:p>
                      <a:pPr algn="ctr" fontAlgn="ctr"/>
                      <a:r>
                        <a:rPr lang="hu-HU" sz="1600" b="1" i="0" u="none" strike="noStrike" dirty="0">
                          <a:solidFill>
                            <a:srgbClr val="000000"/>
                          </a:solidFill>
                          <a:effectLst/>
                          <a:latin typeface="Arial"/>
                          <a:cs typeface="Arial"/>
                        </a:rPr>
                        <a:t>Terv-Tény                               </a:t>
                      </a:r>
                      <a:r>
                        <a:rPr lang="hu-HU" sz="1600" b="1" i="0" u="none" strike="noStrike" dirty="0" err="1">
                          <a:solidFill>
                            <a:srgbClr val="000000"/>
                          </a:solidFill>
                          <a:effectLst/>
                          <a:latin typeface="Arial"/>
                          <a:cs typeface="Arial"/>
                        </a:rPr>
                        <a:t>eFt</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                              Terv/Tény (%)</a:t>
                      </a:r>
                      <a:endParaRPr lang="hu-HU" sz="14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3692344291"/>
                  </a:ext>
                </a:extLst>
              </a:tr>
              <a:tr h="508382">
                <a:tc>
                  <a:txBody>
                    <a:bodyPr/>
                    <a:lstStyle/>
                    <a:p>
                      <a:pPr algn="ctr" fontAlgn="ctr"/>
                      <a:r>
                        <a:rPr lang="hu-HU" sz="1600" b="1" i="0" u="none" strike="noStrike" dirty="0">
                          <a:solidFill>
                            <a:srgbClr val="000000"/>
                          </a:solidFill>
                          <a:effectLst/>
                          <a:latin typeface="Arial"/>
                        </a:rPr>
                        <a:t>5301</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gridSpan="6">
                  <a:txBody>
                    <a:bodyPr/>
                    <a:lstStyle/>
                    <a:p>
                      <a:pPr algn="ctr" defTabSz="900113" fontAlgn="ctr"/>
                      <a:r>
                        <a:rPr lang="hu-HU" sz="1800" b="1" i="0" u="none" strike="noStrike" dirty="0">
                          <a:solidFill>
                            <a:srgbClr val="000000"/>
                          </a:solidFill>
                          <a:effectLst/>
                          <a:latin typeface="Arial"/>
                        </a:rPr>
                        <a:t>Önkormányzati épületek, lakások, helyiségek kezelése, üzemeltetése</a:t>
                      </a: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hMerge="1">
                  <a:txBody>
                    <a:bodyPr/>
                    <a:lstStyle/>
                    <a:p>
                      <a:endParaRPr lang="hu-HU"/>
                    </a:p>
                  </a:txBody>
                  <a:tcPr/>
                </a:tc>
                <a:tc hMerge="1">
                  <a:txBody>
                    <a:bodyPr/>
                    <a:lstStyle/>
                    <a:p>
                      <a:endParaRPr lang="hu-HU" dirty="0"/>
                    </a:p>
                  </a:txBody>
                  <a:tcPr>
                    <a:lnT w="6350" cap="flat" cmpd="sng" algn="ctr">
                      <a:solidFill>
                        <a:srgbClr val="000000"/>
                      </a:solidFill>
                      <a:prstDash val="solid"/>
                      <a:round/>
                      <a:headEnd type="none" w="med" len="med"/>
                      <a:tailEnd type="none" w="med" len="med"/>
                    </a:lnT>
                  </a:tcPr>
                </a:tc>
                <a:tc hMerge="1">
                  <a:txBody>
                    <a:bodyPr/>
                    <a:lstStyle/>
                    <a:p>
                      <a:endParaRPr lang="hu-HU" dirty="0"/>
                    </a:p>
                  </a:txBody>
                  <a:tcPr>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565008554"/>
                  </a:ext>
                </a:extLst>
              </a:tr>
              <a:tr h="432889">
                <a:tc>
                  <a:txBody>
                    <a:bodyPr/>
                    <a:lstStyle/>
                    <a:p>
                      <a:pPr algn="ctr" fontAlgn="ctr"/>
                      <a:r>
                        <a:rPr lang="hu-HU" sz="1300" b="0" i="0" u="none" strike="noStrike" dirty="0">
                          <a:solidFill>
                            <a:srgbClr val="000000"/>
                          </a:solidFill>
                          <a:effectLst/>
                          <a:latin typeface="Arial"/>
                        </a:rPr>
                        <a:t>1</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villamosenergia</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48 266</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34 805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13 461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27,89%</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0374845"/>
                  </a:ext>
                </a:extLst>
              </a:tr>
              <a:tr h="424745">
                <a:tc>
                  <a:txBody>
                    <a:bodyPr/>
                    <a:lstStyle/>
                    <a:p>
                      <a:pPr algn="ctr" fontAlgn="ctr"/>
                      <a:r>
                        <a:rPr lang="hu-HU" sz="1300" b="0" i="0" u="none" strike="noStrike" dirty="0">
                          <a:solidFill>
                            <a:srgbClr val="000000"/>
                          </a:solidFill>
                          <a:effectLst/>
                          <a:latin typeface="Arial"/>
                        </a:rPr>
                        <a:t>2</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gázenergia</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26 581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6 657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19 924</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74,96%</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9472597"/>
                  </a:ext>
                </a:extLst>
              </a:tr>
              <a:tr h="445097">
                <a:tc>
                  <a:txBody>
                    <a:bodyPr/>
                    <a:lstStyle/>
                    <a:p>
                      <a:pPr algn="ctr" fontAlgn="ctr"/>
                      <a:r>
                        <a:rPr lang="hu-HU" sz="1300" b="0" i="0" u="none" strike="noStrike" dirty="0">
                          <a:solidFill>
                            <a:srgbClr val="000000"/>
                          </a:solidFill>
                          <a:effectLst/>
                          <a:latin typeface="Arial"/>
                        </a:rPr>
                        <a:t>3</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víz- és csatorna szolgáltatás</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41 643</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37 908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3 735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8,97%</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8011621"/>
                  </a:ext>
                </a:extLst>
              </a:tr>
              <a:tr h="445097">
                <a:tc>
                  <a:txBody>
                    <a:bodyPr/>
                    <a:lstStyle/>
                    <a:p>
                      <a:pPr algn="ctr" fontAlgn="ctr"/>
                      <a:r>
                        <a:rPr lang="hu-HU" sz="1300" b="0" i="0" u="none" strike="noStrike" dirty="0">
                          <a:solidFill>
                            <a:srgbClr val="000000"/>
                          </a:solidFill>
                          <a:effectLst/>
                          <a:latin typeface="Arial"/>
                        </a:rPr>
                        <a:t>4</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ingatlanok közüzemi díja - egyéb szolgáltatások</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 24 025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21 715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2 310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9,61%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1131851"/>
                  </a:ext>
                </a:extLst>
              </a:tr>
              <a:tr h="483256">
                <a:tc>
                  <a:txBody>
                    <a:bodyPr/>
                    <a:lstStyle/>
                    <a:p>
                      <a:pPr algn="ctr" fontAlgn="ctr"/>
                      <a:r>
                        <a:rPr lang="hu-HU" sz="1300" b="0" i="0" u="none" strike="noStrike" dirty="0">
                          <a:solidFill>
                            <a:srgbClr val="000000"/>
                          </a:solidFill>
                          <a:effectLst/>
                          <a:latin typeface="Arial"/>
                        </a:rPr>
                        <a:t>5</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Önkormányzati tulajdonú ingatlanok üzemeltetése, fenntartása, karbantartása, erzsébetvárosi gyorsszervíz szolgáltatás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a:solidFill>
                            <a:srgbClr val="000000"/>
                          </a:solidFill>
                          <a:effectLst/>
                          <a:latin typeface="Arial"/>
                          <a:ea typeface="+mn-ea"/>
                          <a:cs typeface="+mn-cs"/>
                        </a:rPr>
                        <a:t>616 571</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611 273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5 298</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0,86%</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0774705"/>
                  </a:ext>
                </a:extLst>
              </a:tr>
              <a:tr h="445097">
                <a:tc>
                  <a:txBody>
                    <a:bodyPr/>
                    <a:lstStyle/>
                    <a:p>
                      <a:pPr algn="ctr" fontAlgn="ctr"/>
                      <a:r>
                        <a:rPr lang="hu-HU" sz="1300" b="0" i="0" u="none" strike="noStrike" dirty="0">
                          <a:solidFill>
                            <a:srgbClr val="000000"/>
                          </a:solidFill>
                          <a:effectLst/>
                          <a:latin typeface="Arial"/>
                        </a:rPr>
                        <a:t>6</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Társasházakban lévő önkormányzati tulajdonhoz kapcsolódó kiadások (társasházi ügyintézők és megbízottak)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113 415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115 405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- 1 990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- 1,75%</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1806477"/>
                  </a:ext>
                </a:extLst>
              </a:tr>
              <a:tr h="437637">
                <a:tc>
                  <a:txBody>
                    <a:bodyPr/>
                    <a:lstStyle/>
                    <a:p>
                      <a:pPr algn="ctr" fontAlgn="ctr"/>
                      <a:r>
                        <a:rPr lang="hu-HU" sz="1300" b="0" i="0" u="none" strike="noStrike" dirty="0">
                          <a:solidFill>
                            <a:srgbClr val="000000"/>
                          </a:solidFill>
                          <a:effectLst/>
                          <a:latin typeface="Arial"/>
                        </a:rPr>
                        <a:t>7</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Végrehajtási költség, közjegyzői díj</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a:solidFill>
                            <a:srgbClr val="000000"/>
                          </a:solidFill>
                          <a:effectLst/>
                          <a:latin typeface="Arial"/>
                          <a:ea typeface="+mn-ea"/>
                          <a:cs typeface="+mn-cs"/>
                        </a:rPr>
                        <a:t>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6436909"/>
                  </a:ext>
                </a:extLst>
              </a:tr>
              <a:tr h="408410">
                <a:tc>
                  <a:txBody>
                    <a:bodyPr/>
                    <a:lstStyle/>
                    <a:p>
                      <a:pPr algn="ctr" fontAlgn="ctr"/>
                      <a:endParaRPr lang="hu-HU" sz="13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5301 címszám összesen</a:t>
                      </a: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kern="1200" dirty="0">
                          <a:solidFill>
                            <a:srgbClr val="000000"/>
                          </a:solidFill>
                          <a:effectLst/>
                          <a:latin typeface="Arial"/>
                          <a:ea typeface="+mn-ea"/>
                          <a:cs typeface="+mn-cs"/>
                        </a:rPr>
                        <a:t>870 501</a:t>
                      </a: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827 763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a:solidFill>
                            <a:srgbClr val="000000"/>
                          </a:solidFill>
                          <a:effectLst/>
                          <a:latin typeface="Arial"/>
                        </a:rPr>
                        <a:t>42 738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  4,91%</a:t>
                      </a:r>
                      <a:endParaRPr lang="hu-HU" sz="14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7483592"/>
                  </a:ext>
                </a:extLst>
              </a:tr>
              <a:tr h="517406">
                <a:tc>
                  <a:txBody>
                    <a:bodyPr/>
                    <a:lstStyle/>
                    <a:p>
                      <a:pPr algn="ctr" fontAlgn="ctr"/>
                      <a:r>
                        <a:rPr lang="hu-HU" sz="1600" b="1" i="0" u="none" strike="noStrike" dirty="0">
                          <a:solidFill>
                            <a:srgbClr val="000000"/>
                          </a:solidFill>
                          <a:effectLst/>
                          <a:latin typeface="Arial"/>
                        </a:rPr>
                        <a:t>5302</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gridSpan="6">
                  <a:txBody>
                    <a:bodyPr/>
                    <a:lstStyle/>
                    <a:p>
                      <a:pPr algn="ctr" fontAlgn="ctr"/>
                      <a:r>
                        <a:rPr lang="hu-HU" sz="1800" b="1" i="0" u="none" strike="noStrike" dirty="0">
                          <a:solidFill>
                            <a:srgbClr val="000000"/>
                          </a:solidFill>
                          <a:effectLst/>
                          <a:latin typeface="Arial"/>
                        </a:rPr>
                        <a:t>Társasházak közös költsége</a:t>
                      </a: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hMerge="1">
                  <a:txBody>
                    <a:bodyPr/>
                    <a:lstStyle/>
                    <a:p>
                      <a:endParaRPr lang="hu-HU"/>
                    </a:p>
                  </a:txBody>
                  <a:tcPr/>
                </a:tc>
                <a:tc hMerge="1">
                  <a:txBody>
                    <a:bodyPr/>
                    <a:lstStyle/>
                    <a:p>
                      <a:endParaRPr lang="hu-HU"/>
                    </a:p>
                  </a:txBody>
                  <a:tcPr>
                    <a:lnT w="6350" cap="flat" cmpd="sng" algn="ctr">
                      <a:solidFill>
                        <a:srgbClr val="000000"/>
                      </a:solidFill>
                      <a:prstDash val="solid"/>
                      <a:round/>
                      <a:headEnd type="none" w="med" len="med"/>
                      <a:tailEnd type="none" w="med" len="med"/>
                    </a:lnT>
                  </a:tcPr>
                </a:tc>
                <a:tc hMerge="1">
                  <a:txBody>
                    <a:bodyPr/>
                    <a:lstStyle/>
                    <a:p>
                      <a:endParaRPr lang="hu-H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hu-H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274407948"/>
                  </a:ext>
                </a:extLst>
              </a:tr>
              <a:tr h="424745">
                <a:tc>
                  <a:txBody>
                    <a:bodyPr/>
                    <a:lstStyle/>
                    <a:p>
                      <a:pPr algn="ctr" fontAlgn="ctr"/>
                      <a:r>
                        <a:rPr lang="hu-HU" sz="1300" b="0" i="0" u="none" strike="noStrike" dirty="0">
                          <a:solidFill>
                            <a:srgbClr val="000000"/>
                          </a:solidFill>
                          <a:effectLst/>
                          <a:latin typeface="Arial"/>
                        </a:rPr>
                        <a:t>1</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solidFill>
                            <a:srgbClr val="000000"/>
                          </a:solidFill>
                          <a:effectLst/>
                          <a:latin typeface="Arial"/>
                        </a:rPr>
                        <a:t>K337.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a:solidFill>
                            <a:srgbClr val="000000"/>
                          </a:solidFill>
                          <a:effectLst/>
                          <a:latin typeface="Arial"/>
                        </a:rPr>
                        <a:t>Önkormányzati tulajdonú lakások és helyiségek közös költsége</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kern="1200">
                          <a:solidFill>
                            <a:srgbClr val="000000"/>
                          </a:solidFill>
                          <a:effectLst/>
                          <a:latin typeface="Arial"/>
                          <a:ea typeface="+mn-ea"/>
                          <a:cs typeface="+mn-cs"/>
                        </a:rPr>
                        <a:t>1 028 830</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1 078 572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- 49 742</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rPr>
                        <a:t>- 4,83%</a:t>
                      </a:r>
                      <a:endParaRPr lang="hu-HU" sz="1400" b="0"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7327634"/>
                  </a:ext>
                </a:extLst>
              </a:tr>
              <a:tr h="433868">
                <a:tc>
                  <a:txBody>
                    <a:bodyPr/>
                    <a:lstStyle/>
                    <a:p>
                      <a:pPr algn="ctr" fontAlgn="ctr"/>
                      <a:endParaRPr lang="hu-HU" sz="13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hu-HU" sz="13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5302 címszám összesen</a:t>
                      </a:r>
                      <a:endParaRPr lang="hu-HU" sz="13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kern="1200" dirty="0">
                          <a:solidFill>
                            <a:srgbClr val="000000"/>
                          </a:solidFill>
                          <a:effectLst/>
                          <a:latin typeface="Arial"/>
                          <a:ea typeface="+mn-ea"/>
                          <a:cs typeface="+mn-cs"/>
                        </a:rPr>
                        <a:t>1 028 830</a:t>
                      </a:r>
                      <a:endParaRPr lang="hu-HU" sz="1600" b="1" i="0" u="none" strike="noStrike" dirty="0">
                        <a:solidFill>
                          <a:srgbClr val="000000"/>
                        </a:solidFill>
                        <a:effectLst/>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1 078 572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- 49 742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a:solidFill>
                            <a:srgbClr val="000000"/>
                          </a:solidFill>
                          <a:effectLst/>
                          <a:latin typeface="Arial"/>
                        </a:rPr>
                        <a:t>- 4,83%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2502873"/>
                  </a:ext>
                </a:extLst>
              </a:tr>
            </a:tbl>
          </a:graphicData>
        </a:graphic>
      </p:graphicFrame>
      <p:sp>
        <p:nvSpPr>
          <p:cNvPr id="13" name="Dia számának helye 12">
            <a:extLst>
              <a:ext uri="{FF2B5EF4-FFF2-40B4-BE49-F238E27FC236}">
                <a16:creationId xmlns:a16="http://schemas.microsoft.com/office/drawing/2014/main" id="{CD8A08F7-DE70-0757-7ED8-0B644A39C3CD}"/>
              </a:ext>
            </a:extLst>
          </p:cNvPr>
          <p:cNvSpPr>
            <a:spLocks noGrp="1"/>
          </p:cNvSpPr>
          <p:nvPr>
            <p:ph type="sldNum" sz="quarter" idx="12"/>
          </p:nvPr>
        </p:nvSpPr>
        <p:spPr>
          <a:xfrm>
            <a:off x="8077200" y="9463459"/>
            <a:ext cx="2133600" cy="365125"/>
          </a:xfrm>
        </p:spPr>
        <p:txBody>
          <a:bodyPr/>
          <a:lstStyle/>
          <a:p>
            <a:pPr algn="ctr"/>
            <a:fld id="{B6F15528-21DE-4FAA-801E-634DDDAF4B2B}" type="slidenum">
              <a:rPr lang="en-US" smtClean="0"/>
              <a:pPr algn="ctr"/>
              <a:t>25</a:t>
            </a:fld>
            <a:endParaRPr lang="en-US"/>
          </a:p>
        </p:txBody>
      </p:sp>
    </p:spTree>
    <p:extLst>
      <p:ext uri="{BB962C8B-B14F-4D97-AF65-F5344CB8AC3E}">
        <p14:creationId xmlns:p14="http://schemas.microsoft.com/office/powerpoint/2010/main" val="4100115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1447800" y="773969"/>
            <a:ext cx="15557088" cy="1854931"/>
          </a:xfrm>
          <a:prstGeom prst="rect">
            <a:avLst/>
          </a:prstGeom>
        </p:spPr>
        <p:txBody>
          <a:bodyPr wrap="square" lIns="0" tIns="0" rIns="0" bIns="0" rtlCol="0" anchor="t">
            <a:spAutoFit/>
          </a:bodyPr>
          <a:lstStyle>
            <a:defPPr>
              <a:defRPr lang="en-US"/>
            </a:defPPr>
            <a:lvl1pPr marR="0" lvl="0" indent="0" fontAlgn="auto">
              <a:lnSpc>
                <a:spcPts val="4800"/>
              </a:lnSpc>
              <a:spcBef>
                <a:spcPts val="0"/>
              </a:spcBef>
              <a:spcAft>
                <a:spcPts val="0"/>
              </a:spcAft>
              <a:buClrTx/>
              <a:buSzTx/>
              <a:buFontTx/>
              <a:buNone/>
              <a:tabLst/>
              <a:defRPr kumimoji="0" sz="5400" b="0" i="0" u="none" strike="noStrike" cap="none" spc="0" normalizeH="0" baseline="0">
                <a:ln>
                  <a:noFill/>
                </a:ln>
                <a:solidFill>
                  <a:srgbClr val="2E4D99"/>
                </a:solidFill>
                <a:effectLst/>
                <a:uLnTx/>
                <a:uFillTx/>
                <a:latin typeface="Arial Black" panose="020B0A04020102020204" pitchFamily="34" charset="0"/>
              </a:defRPr>
            </a:lvl1pPr>
          </a:lstStyle>
          <a:p>
            <a:pPr algn="ctr"/>
            <a:r>
              <a:rPr lang="hu-HU" sz="4000" dirty="0">
                <a:solidFill>
                  <a:schemeClr val="tx2">
                    <a:lumMod val="75000"/>
                  </a:schemeClr>
                </a:solidFill>
              </a:rPr>
              <a:t>Lakossági szolgáltatások, vagyongazdálkodási feladatok 2025. évi működési kiadási előirányzatai Terv/Tény összehasonlítás</a:t>
            </a:r>
            <a:endParaRPr lang="en-US" sz="4000" dirty="0">
              <a:solidFill>
                <a:schemeClr val="tx2">
                  <a:lumMod val="75000"/>
                </a:schemeClr>
              </a:solidFill>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aphicFrame>
        <p:nvGraphicFramePr>
          <p:cNvPr id="2" name="Táblázat 1">
            <a:extLst>
              <a:ext uri="{FF2B5EF4-FFF2-40B4-BE49-F238E27FC236}">
                <a16:creationId xmlns:a16="http://schemas.microsoft.com/office/drawing/2014/main" id="{E40759D5-E7BD-A2B3-6228-70E12AAE79B2}"/>
              </a:ext>
            </a:extLst>
          </p:cNvPr>
          <p:cNvGraphicFramePr>
            <a:graphicFrameLocks noGrp="1"/>
          </p:cNvGraphicFramePr>
          <p:nvPr>
            <p:extLst>
              <p:ext uri="{D42A27DB-BD31-4B8C-83A1-F6EECF244321}">
                <p14:modId xmlns:p14="http://schemas.microsoft.com/office/powerpoint/2010/main" val="3426647845"/>
              </p:ext>
            </p:extLst>
          </p:nvPr>
        </p:nvGraphicFramePr>
        <p:xfrm>
          <a:off x="1547446" y="2935422"/>
          <a:ext cx="14851463" cy="4388728"/>
        </p:xfrm>
        <a:graphic>
          <a:graphicData uri="http://schemas.openxmlformats.org/drawingml/2006/table">
            <a:tbl>
              <a:tblPr/>
              <a:tblGrid>
                <a:gridCol w="744878">
                  <a:extLst>
                    <a:ext uri="{9D8B030D-6E8A-4147-A177-3AD203B41FA5}">
                      <a16:colId xmlns:a16="http://schemas.microsoft.com/office/drawing/2014/main" val="858758914"/>
                    </a:ext>
                  </a:extLst>
                </a:gridCol>
                <a:gridCol w="757635">
                  <a:extLst>
                    <a:ext uri="{9D8B030D-6E8A-4147-A177-3AD203B41FA5}">
                      <a16:colId xmlns:a16="http://schemas.microsoft.com/office/drawing/2014/main" val="2651028660"/>
                    </a:ext>
                  </a:extLst>
                </a:gridCol>
                <a:gridCol w="6750861">
                  <a:extLst>
                    <a:ext uri="{9D8B030D-6E8A-4147-A177-3AD203B41FA5}">
                      <a16:colId xmlns:a16="http://schemas.microsoft.com/office/drawing/2014/main" val="1537775207"/>
                    </a:ext>
                  </a:extLst>
                </a:gridCol>
                <a:gridCol w="1849605">
                  <a:extLst>
                    <a:ext uri="{9D8B030D-6E8A-4147-A177-3AD203B41FA5}">
                      <a16:colId xmlns:a16="http://schemas.microsoft.com/office/drawing/2014/main" val="2648208327"/>
                    </a:ext>
                  </a:extLst>
                </a:gridCol>
                <a:gridCol w="1678181">
                  <a:extLst>
                    <a:ext uri="{9D8B030D-6E8A-4147-A177-3AD203B41FA5}">
                      <a16:colId xmlns:a16="http://schemas.microsoft.com/office/drawing/2014/main" val="4281113092"/>
                    </a:ext>
                  </a:extLst>
                </a:gridCol>
                <a:gridCol w="1581930">
                  <a:extLst>
                    <a:ext uri="{9D8B030D-6E8A-4147-A177-3AD203B41FA5}">
                      <a16:colId xmlns:a16="http://schemas.microsoft.com/office/drawing/2014/main" val="1512755067"/>
                    </a:ext>
                  </a:extLst>
                </a:gridCol>
                <a:gridCol w="1488373">
                  <a:extLst>
                    <a:ext uri="{9D8B030D-6E8A-4147-A177-3AD203B41FA5}">
                      <a16:colId xmlns:a16="http://schemas.microsoft.com/office/drawing/2014/main" val="1120924321"/>
                    </a:ext>
                  </a:extLst>
                </a:gridCol>
              </a:tblGrid>
              <a:tr h="423013">
                <a:tc>
                  <a:txBody>
                    <a:bodyPr/>
                    <a:lstStyle/>
                    <a:p>
                      <a:pPr algn="l" fontAlgn="b"/>
                      <a:endParaRPr lang="hu-HU" sz="1300" b="0" i="0" u="none" strike="noStrike" dirty="0">
                        <a:effectLst/>
                        <a:latin typeface="Arial"/>
                        <a:cs typeface="Arial"/>
                      </a:endParaRPr>
                    </a:p>
                  </a:txBody>
                  <a:tcPr marL="3249" marR="3249" marT="3249" marB="0"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hu-HU" sz="1300" b="0" i="0" u="none" strike="noStrike" dirty="0">
                        <a:effectLst/>
                        <a:latin typeface="Arial"/>
                        <a:cs typeface="Arial"/>
                      </a:endParaRPr>
                    </a:p>
                  </a:txBody>
                  <a:tcPr marL="3249" marR="3249" marT="3249"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hu-HU" sz="1300" b="0" i="0" u="none" strike="noStrike" dirty="0">
                        <a:effectLst/>
                        <a:latin typeface="Arial"/>
                        <a:cs typeface="Arial"/>
                      </a:endParaRPr>
                    </a:p>
                  </a:txBody>
                  <a:tcPr marL="3249" marR="3249" marT="3249"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hu-HU" sz="1300" b="0" i="0" u="none" strike="noStrike" dirty="0">
                        <a:effectLst/>
                        <a:latin typeface="Arial"/>
                        <a:cs typeface="Arial"/>
                      </a:endParaRPr>
                    </a:p>
                  </a:txBody>
                  <a:tcPr marL="3249" marR="3249" marT="3249"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endParaRPr lang="hu-HU" dirty="0"/>
                    </a:p>
                  </a:txBody>
                  <a:tcPr>
                    <a:lnL w="12700" cmpd="sng">
                      <a:noFill/>
                      <a:prstDash val="soli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hu-HU"/>
                    </a:p>
                  </a:txBody>
                  <a:tcPr/>
                </a:tc>
                <a:tc>
                  <a:txBody>
                    <a:bodyPr/>
                    <a:lstStyle/>
                    <a:p>
                      <a:pPr algn="l" fontAlgn="b"/>
                      <a:r>
                        <a:rPr lang="hu-HU" sz="1200" b="1" i="0" u="none" strike="noStrike" dirty="0">
                          <a:effectLst/>
                          <a:latin typeface="Arial"/>
                          <a:cs typeface="Arial"/>
                        </a:rPr>
                        <a:t>     Bruttó </a:t>
                      </a:r>
                      <a:r>
                        <a:rPr lang="hu-HU" sz="1200" b="1" i="0" u="none" strike="noStrike" dirty="0" err="1">
                          <a:effectLst/>
                          <a:latin typeface="Arial"/>
                          <a:cs typeface="Arial"/>
                        </a:rPr>
                        <a:t>eFtban</a:t>
                      </a:r>
                      <a:endParaRPr lang="hu-HU" sz="1200" b="1" i="0" u="none" strike="noStrike" dirty="0">
                        <a:effectLst/>
                        <a:latin typeface="Arial"/>
                        <a:cs typeface="Arial"/>
                      </a:endParaRPr>
                    </a:p>
                  </a:txBody>
                  <a:tcPr marL="3249" marR="3249" marT="3249" marB="0" anchor="b">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9232928"/>
                  </a:ext>
                </a:extLst>
              </a:tr>
              <a:tr h="1405787">
                <a:tc>
                  <a:txBody>
                    <a:bodyPr/>
                    <a:lstStyle/>
                    <a:p>
                      <a:pPr algn="ctr" fontAlgn="ctr"/>
                      <a:r>
                        <a:rPr lang="hu-HU" sz="1400" b="1" i="0" u="none" strike="noStrike" dirty="0">
                          <a:solidFill>
                            <a:srgbClr val="000000"/>
                          </a:solidFill>
                          <a:effectLst/>
                          <a:latin typeface="Arial"/>
                          <a:cs typeface="Arial"/>
                        </a:rPr>
                        <a:t>Címszám</a:t>
                      </a:r>
                    </a:p>
                  </a:txBody>
                  <a:tcPr marL="3249" marR="3249" marT="3249" marB="0" vert="vert27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400" b="1" i="0" u="none" strike="noStrike" dirty="0">
                          <a:solidFill>
                            <a:srgbClr val="000000"/>
                          </a:solidFill>
                          <a:effectLst/>
                          <a:latin typeface="Arial"/>
                          <a:cs typeface="Arial"/>
                        </a:rPr>
                        <a:t>Rovatrend</a:t>
                      </a:r>
                    </a:p>
                  </a:txBody>
                  <a:tcPr marL="3249" marR="3249" marT="3249"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Feladat megnevezése</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2025. </a:t>
                      </a:r>
                      <a:r>
                        <a:rPr lang="hu-HU" sz="1600" b="1" i="0" u="none" strike="noStrike">
                          <a:solidFill>
                            <a:srgbClr val="000000"/>
                          </a:solidFill>
                          <a:effectLst/>
                          <a:latin typeface="Arial"/>
                          <a:cs typeface="Arial"/>
                        </a:rPr>
                        <a:t>évi </a:t>
                      </a:r>
                    </a:p>
                    <a:p>
                      <a:pPr algn="ctr" fontAlgn="ctr"/>
                      <a:r>
                        <a:rPr lang="hu-HU" sz="1600" b="1" i="0" u="none" strike="noStrike">
                          <a:solidFill>
                            <a:srgbClr val="000000"/>
                          </a:solidFill>
                          <a:effectLst/>
                          <a:latin typeface="Arial"/>
                          <a:cs typeface="Arial"/>
                        </a:rPr>
                        <a:t>Önkorm</a:t>
                      </a:r>
                      <a:r>
                        <a:rPr lang="hu-HU" sz="1600" b="1" i="0" u="none" strike="noStrike" dirty="0">
                          <a:solidFill>
                            <a:srgbClr val="000000"/>
                          </a:solidFill>
                          <a:effectLst/>
                          <a:latin typeface="Arial"/>
                          <a:cs typeface="Arial"/>
                        </a:rPr>
                        <a:t>.  Költségvetés</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hu-HU" sz="1600" b="1" i="0" u="none" strike="noStrike" kern="1200" cap="none" spc="0" normalizeH="0" baseline="0" noProof="0" dirty="0">
                          <a:ln>
                            <a:noFill/>
                          </a:ln>
                          <a:solidFill>
                            <a:srgbClr val="000000"/>
                          </a:solidFill>
                          <a:effectLst/>
                          <a:uLnTx/>
                          <a:uFillTx/>
                          <a:latin typeface="Arial"/>
                          <a:ea typeface="+mn-ea"/>
                          <a:cs typeface="Arial"/>
                        </a:rPr>
                        <a:t>2025. évi</a:t>
                      </a:r>
                    </a:p>
                    <a:p>
                      <a:pPr marL="0" marR="0" lvl="0" indent="0" algn="ctr" defTabSz="914400" rtl="0" eaLnBrk="1" fontAlgn="ctr" latinLnBrk="0" hangingPunct="1">
                        <a:lnSpc>
                          <a:spcPct val="100000"/>
                        </a:lnSpc>
                        <a:spcBef>
                          <a:spcPts val="0"/>
                        </a:spcBef>
                        <a:spcAft>
                          <a:spcPts val="0"/>
                        </a:spcAft>
                        <a:buClrTx/>
                        <a:buSzTx/>
                        <a:buFontTx/>
                        <a:buNone/>
                        <a:tabLst/>
                        <a:defRPr/>
                      </a:pPr>
                      <a:r>
                        <a:rPr kumimoji="0" lang="hu-HU" sz="1600" b="1" i="0" u="none" strike="noStrike" kern="1200" cap="none" spc="0" normalizeH="0" baseline="0" noProof="0" dirty="0">
                          <a:ln>
                            <a:noFill/>
                          </a:ln>
                          <a:solidFill>
                            <a:srgbClr val="000000"/>
                          </a:solidFill>
                          <a:effectLst/>
                          <a:uLnTx/>
                          <a:uFillTx/>
                          <a:latin typeface="Arial"/>
                          <a:ea typeface="+mn-ea"/>
                          <a:cs typeface="Arial"/>
                        </a:rPr>
                        <a:t>tény (EVIN)</a:t>
                      </a: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a:t>
                      </a:r>
                    </a:p>
                    <a:p>
                      <a:pPr algn="ctr" fontAlgn="ctr"/>
                      <a:r>
                        <a:rPr lang="hu-HU" sz="1600" b="1" i="0" u="none" strike="noStrike" dirty="0">
                          <a:solidFill>
                            <a:srgbClr val="000000"/>
                          </a:solidFill>
                          <a:effectLst/>
                          <a:latin typeface="Arial"/>
                          <a:cs typeface="Arial"/>
                        </a:rPr>
                        <a:t>Terv-Tény</a:t>
                      </a:r>
                    </a:p>
                    <a:p>
                      <a:pPr algn="ctr" fontAlgn="ctr"/>
                      <a:r>
                        <a:rPr lang="hu-HU" sz="1600" b="1" i="0" u="none" strike="noStrike" dirty="0" err="1">
                          <a:solidFill>
                            <a:srgbClr val="000000"/>
                          </a:solidFill>
                          <a:effectLst/>
                          <a:latin typeface="Arial"/>
                          <a:cs typeface="Arial"/>
                        </a:rPr>
                        <a:t>eFt</a:t>
                      </a:r>
                      <a:endParaRPr lang="hu-HU" sz="1600" b="1" i="0" u="none" strike="noStrike" dirty="0">
                        <a:solidFill>
                          <a:srgbClr val="000000"/>
                        </a:solidFill>
                        <a:effectLst/>
                        <a:latin typeface="Arial"/>
                        <a:cs typeface="Arial"/>
                      </a:endParaRPr>
                    </a:p>
                  </a:txBody>
                  <a:tcPr marL="3071" marR="3071" marT="3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hu-HU" sz="1600" b="1" i="0" u="none" strike="noStrike" dirty="0">
                          <a:solidFill>
                            <a:srgbClr val="000000"/>
                          </a:solidFill>
                          <a:effectLst/>
                          <a:latin typeface="Arial"/>
                          <a:cs typeface="Arial"/>
                        </a:rPr>
                        <a:t>Eltérés                              Terv/Tény (%)</a:t>
                      </a:r>
                    </a:p>
                  </a:txBody>
                  <a:tcPr marL="3071" marR="3071" marT="307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2453093499"/>
                  </a:ext>
                </a:extLst>
              </a:tr>
              <a:tr h="559356">
                <a:tc>
                  <a:txBody>
                    <a:bodyPr/>
                    <a:lstStyle/>
                    <a:p>
                      <a:pPr algn="ctr" fontAlgn="ctr"/>
                      <a:r>
                        <a:rPr lang="hu-HU" sz="1600" b="1" i="0" u="none" strike="noStrike" dirty="0">
                          <a:solidFill>
                            <a:srgbClr val="000000"/>
                          </a:solidFill>
                          <a:effectLst/>
                          <a:latin typeface="Arial"/>
                          <a:cs typeface="Arial"/>
                        </a:rPr>
                        <a:t>5400</a:t>
                      </a: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6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hu-HU" sz="1600" b="1" i="0" u="none" strike="noStrike" dirty="0">
                          <a:solidFill>
                            <a:srgbClr val="000000"/>
                          </a:solidFill>
                          <a:effectLst/>
                          <a:latin typeface="Arial"/>
                          <a:cs typeface="Arial"/>
                        </a:rPr>
                        <a:t>Lakások és helyiségek bérbeadása, elidegenítése</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hu-HU" sz="1300" b="1" i="0" u="none" strike="noStrike" dirty="0">
                        <a:solidFill>
                          <a:srgbClr val="000000"/>
                        </a:solidFill>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864160577"/>
                  </a:ext>
                </a:extLst>
              </a:tr>
              <a:tr h="690570">
                <a:tc>
                  <a:txBody>
                    <a:bodyPr/>
                    <a:lstStyle/>
                    <a:p>
                      <a:pPr algn="ctr" fontAlgn="ctr"/>
                      <a:r>
                        <a:rPr lang="hu-HU" sz="1400" b="0" i="0" u="none" strike="noStrike" dirty="0">
                          <a:effectLst/>
                          <a:latin typeface="Arial"/>
                          <a:cs typeface="Arial"/>
                        </a:rPr>
                        <a:t>5401</a:t>
                      </a: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effectLst/>
                          <a:latin typeface="Arial"/>
                          <a:cs typeface="Arial"/>
                        </a:rPr>
                        <a:t>K337.</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hu-HU" sz="1600" b="0" i="0" u="none" strike="noStrike" dirty="0">
                          <a:effectLst/>
                          <a:latin typeface="Arial"/>
                          <a:cs typeface="Arial"/>
                        </a:rPr>
                        <a:t>Lakások bérbeadásával és értékesítésével kapcsolatos közvetlen kiadások</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lang="hu-HU" sz="1800" b="0" i="0" u="none" strike="noStrike" kern="1200" dirty="0">
                          <a:solidFill>
                            <a:srgbClr val="000000"/>
                          </a:solidFill>
                          <a:effectLst/>
                          <a:latin typeface="Arial"/>
                          <a:ea typeface="+mn-ea"/>
                          <a:cs typeface="+mn-cs"/>
                        </a:rPr>
                        <a:t>486 791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507 433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-20 642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- 4,24%</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9515834"/>
                  </a:ext>
                </a:extLst>
              </a:tr>
              <a:tr h="707342">
                <a:tc>
                  <a:txBody>
                    <a:bodyPr/>
                    <a:lstStyle/>
                    <a:p>
                      <a:pPr algn="ctr" fontAlgn="ctr"/>
                      <a:r>
                        <a:rPr lang="hu-HU" sz="1400" b="0" i="0" u="none" strike="noStrike" dirty="0">
                          <a:effectLst/>
                          <a:latin typeface="Arial"/>
                          <a:cs typeface="Arial"/>
                        </a:rPr>
                        <a:t>5404</a:t>
                      </a: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400" b="0" i="0" u="none" strike="noStrike" dirty="0">
                          <a:effectLst/>
                          <a:latin typeface="Arial"/>
                          <a:cs typeface="Arial"/>
                        </a:rPr>
                        <a:t>K337.</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hu-HU" sz="1600" b="0" i="0" u="none" strike="noStrike" dirty="0">
                          <a:effectLst/>
                          <a:latin typeface="Arial"/>
                          <a:cs typeface="Arial"/>
                        </a:rPr>
                        <a:t>Önkormányzati tulajdonú ingatlanok és helyiségek bérbeadásával és értékesítésével kapcsolatos közvetlen kiadások</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lang="hu-HU" sz="1800" b="0" i="0" u="none" strike="noStrike" kern="1200" dirty="0">
                          <a:solidFill>
                            <a:srgbClr val="000000"/>
                          </a:solidFill>
                          <a:effectLst/>
                          <a:latin typeface="Arial"/>
                          <a:ea typeface="+mn-ea"/>
                          <a:cs typeface="+mn-cs"/>
                        </a:rPr>
                        <a:t>328 450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263 141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80975" indent="-90488" algn="ctr" fontAlgn="ctr"/>
                      <a:r>
                        <a:rPr lang="hu-HU" sz="1800" b="0" i="0" u="none" strike="noStrike" dirty="0">
                          <a:solidFill>
                            <a:srgbClr val="000000"/>
                          </a:solidFill>
                          <a:effectLst/>
                          <a:latin typeface="Arial"/>
                        </a:rPr>
                        <a:t>65 309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hu-HU" sz="1800" b="0" i="0" u="none" strike="noStrike" dirty="0">
                          <a:solidFill>
                            <a:srgbClr val="000000"/>
                          </a:solidFill>
                          <a:effectLst/>
                          <a:latin typeface="Arial"/>
                        </a:rPr>
                        <a:t>19,88%</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9437562"/>
                  </a:ext>
                </a:extLst>
              </a:tr>
              <a:tr h="602660">
                <a:tc>
                  <a:txBody>
                    <a:bodyPr/>
                    <a:lstStyle/>
                    <a:p>
                      <a:pPr algn="ctr" fontAlgn="ctr"/>
                      <a:endParaRPr lang="hu-HU" sz="1300" b="1" i="0" u="none" strike="noStrike" dirty="0">
                        <a:effectLst/>
                        <a:latin typeface="Arial"/>
                        <a:cs typeface="Arial"/>
                      </a:endParaRPr>
                    </a:p>
                  </a:txBody>
                  <a:tcPr marL="3249" marR="3249" marT="324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hu-HU" sz="1300" b="0" i="0" u="none" strike="noStrike" dirty="0">
                        <a:effectLst/>
                        <a:latin typeface="Arial"/>
                        <a:cs typeface="Arial"/>
                      </a:endParaRP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800" b="1" i="0" u="none" strike="noStrike" dirty="0">
                          <a:effectLst/>
                          <a:latin typeface="Arial"/>
                          <a:cs typeface="Arial"/>
                        </a:rPr>
                        <a:t>5401+5404 címszám összesen</a:t>
                      </a:r>
                    </a:p>
                  </a:txBody>
                  <a:tcPr marL="3249" marR="3249" marT="32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800" b="1" i="0" u="none" strike="noStrike" kern="1200" dirty="0">
                          <a:solidFill>
                            <a:srgbClr val="000000"/>
                          </a:solidFill>
                          <a:effectLst/>
                          <a:latin typeface="Arial"/>
                          <a:ea typeface="+mn-ea"/>
                          <a:cs typeface="+mn-cs"/>
                        </a:rPr>
                        <a:t>815 241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800" b="1" i="0" u="none" strike="noStrike" dirty="0">
                          <a:solidFill>
                            <a:srgbClr val="000000"/>
                          </a:solidFill>
                          <a:effectLst/>
                          <a:latin typeface="Arial"/>
                        </a:rPr>
                        <a:t>770 574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90488" algn="ctr" fontAlgn="ctr"/>
                      <a:r>
                        <a:rPr lang="hu-HU" sz="1800" b="1" i="0" u="none" strike="noStrike" dirty="0">
                          <a:solidFill>
                            <a:srgbClr val="000000"/>
                          </a:solidFill>
                          <a:effectLst/>
                          <a:latin typeface="Arial"/>
                        </a:rPr>
                        <a:t>44 667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90488" algn="ctr" fontAlgn="ctr"/>
                      <a:r>
                        <a:rPr lang="hu-HU" sz="1800" b="1" i="0" u="none" strike="noStrike" dirty="0">
                          <a:solidFill>
                            <a:srgbClr val="000000"/>
                          </a:solidFill>
                          <a:effectLst/>
                          <a:latin typeface="Arial"/>
                        </a:rPr>
                        <a:t>5,48%</a:t>
                      </a: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5127908"/>
                  </a:ext>
                </a:extLst>
              </a:tr>
            </a:tbl>
          </a:graphicData>
        </a:graphic>
      </p:graphicFrame>
      <p:sp>
        <p:nvSpPr>
          <p:cNvPr id="11" name="Dia számának helye 10">
            <a:extLst>
              <a:ext uri="{FF2B5EF4-FFF2-40B4-BE49-F238E27FC236}">
                <a16:creationId xmlns:a16="http://schemas.microsoft.com/office/drawing/2014/main" id="{79CC56E6-899D-25B1-CF92-50B67728CBD7}"/>
              </a:ext>
            </a:extLst>
          </p:cNvPr>
          <p:cNvSpPr>
            <a:spLocks noGrp="1"/>
          </p:cNvSpPr>
          <p:nvPr>
            <p:ph type="sldNum" sz="quarter" idx="12"/>
          </p:nvPr>
        </p:nvSpPr>
        <p:spPr>
          <a:xfrm>
            <a:off x="8077200" y="9263749"/>
            <a:ext cx="2133600" cy="365125"/>
          </a:xfrm>
        </p:spPr>
        <p:txBody>
          <a:bodyPr/>
          <a:lstStyle/>
          <a:p>
            <a:pPr algn="ctr"/>
            <a:fld id="{B6F15528-21DE-4FAA-801E-634DDDAF4B2B}" type="slidenum">
              <a:rPr lang="en-US" smtClean="0"/>
              <a:pPr algn="ctr"/>
              <a:t>26</a:t>
            </a:fld>
            <a:endParaRPr lang="en-US"/>
          </a:p>
        </p:txBody>
      </p:sp>
    </p:spTree>
    <p:extLst>
      <p:ext uri="{BB962C8B-B14F-4D97-AF65-F5344CB8AC3E}">
        <p14:creationId xmlns:p14="http://schemas.microsoft.com/office/powerpoint/2010/main" val="2095774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76933D65-E21E-6DA0-AEE0-AC121A44C2AA}"/>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2C917BB7-65D8-D915-0738-BFA858DDE9BE}"/>
              </a:ext>
            </a:extLst>
          </p:cNvPr>
          <p:cNvSpPr txBox="1"/>
          <p:nvPr/>
        </p:nvSpPr>
        <p:spPr>
          <a:xfrm>
            <a:off x="5512947" y="234841"/>
            <a:ext cx="11780520" cy="1854931"/>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IV. negyedév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9B46EF2F-4993-8E4B-DE6B-9472773CBDB2}"/>
              </a:ext>
            </a:extLst>
          </p:cNvPr>
          <p:cNvSpPr txBox="1"/>
          <p:nvPr/>
        </p:nvSpPr>
        <p:spPr>
          <a:xfrm>
            <a:off x="5313302" y="2480324"/>
            <a:ext cx="12179810" cy="6637330"/>
          </a:xfrm>
          <a:prstGeom prst="rect">
            <a:avLst/>
          </a:prstGeom>
        </p:spPr>
        <p:txBody>
          <a:bodyPr wrap="square" lIns="0" tIns="0" rIns="0" bIns="0" rtlCol="0" anchor="t">
            <a:spAutoFit/>
          </a:bodyPr>
          <a:lstStyle/>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A PKB ülésekre 2025. IV. negyedévben 27 db előterjesztést készítettünk.</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8 db önkormányzati lakást adtunk bérbe és 9 db lakás visszavételére került sor.</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A 2025. II. Bérlakás pályázat eredményhirdetését követően 19 db lakás tekintetében történt szerződéskötés.</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Elkezdődött az előkészítése a követkető, 2026. I. Bérlakás pályázat kiírásának, erre várhatóan 2026. február hónapban kerül sor.</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A fenti pályázatok mellett polgármesteri kijelölés és a PKB döntése alapján 3 db szolgálati lakásra vonatkozóan történt szerződéskötés.</a:t>
            </a:r>
          </a:p>
          <a:p>
            <a:pPr algn="just">
              <a:lnSpc>
                <a:spcPct val="115000"/>
              </a:lnSpc>
              <a:spcAft>
                <a:spcPts val="1200"/>
              </a:spcAft>
            </a:pPr>
            <a:r>
              <a:rPr lang="hu-HU" sz="2500" b="1" spc="113" dirty="0">
                <a:solidFill>
                  <a:srgbClr val="FFFFFF"/>
                </a:solidFill>
                <a:latin typeface="Arial" panose="020B0604020202020204" pitchFamily="34" charset="0"/>
                <a:cs typeface="Arial" panose="020B0604020202020204" pitchFamily="34" charset="0"/>
              </a:rPr>
              <a:t>• Rászoruló részére történő használatba adás céljából további 1 db lakásra kötöttünk szerződést az Utcáról Lakásba! Egyesülettel.</a:t>
            </a:r>
          </a:p>
          <a:p>
            <a:pPr algn="just">
              <a:lnSpc>
                <a:spcPct val="115000"/>
              </a:lnSpc>
              <a:spcAft>
                <a:spcPts val="2400"/>
              </a:spcAft>
            </a:pPr>
            <a:r>
              <a:rPr lang="hu-HU" sz="2500" b="1" spc="113" dirty="0">
                <a:solidFill>
                  <a:srgbClr val="FFFFFF"/>
                </a:solidFill>
                <a:latin typeface="Arial" panose="020B0604020202020204" pitchFamily="34" charset="0"/>
                <a:cs typeface="Arial" panose="020B0604020202020204" pitchFamily="34" charset="0"/>
              </a:rPr>
              <a:t>• Visszamaradt társbérlő részére a megüresedett társbérleti lakrész bérbeadásával 2 db társbérleti lakrész megszüntetésére került sor.  </a:t>
            </a:r>
          </a:p>
        </p:txBody>
      </p:sp>
      <p:pic>
        <p:nvPicPr>
          <p:cNvPr id="9" name="Kép 8" descr="A képen szöveg, Betűtípus, képernyőkép, embléma látható&#10;&#10;Automatikusan generált leírás">
            <a:extLst>
              <a:ext uri="{FF2B5EF4-FFF2-40B4-BE49-F238E27FC236}">
                <a16:creationId xmlns:a16="http://schemas.microsoft.com/office/drawing/2014/main" id="{EB18885C-FA01-70CB-65FB-62E9B77C31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151AD084-2E01-AC1A-C1EC-CE6AF34A27CF}"/>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96FAAA8E-E8DC-3EE5-227F-0B3F1B41BF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5F8BDE2A-9BD7-907A-16EA-F37037F78719}"/>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3</a:t>
            </a:fld>
            <a:endParaRPr lang="en-US"/>
          </a:p>
        </p:txBody>
      </p:sp>
    </p:spTree>
    <p:extLst>
      <p:ext uri="{BB962C8B-B14F-4D97-AF65-F5344CB8AC3E}">
        <p14:creationId xmlns:p14="http://schemas.microsoft.com/office/powerpoint/2010/main" val="3479609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7232E660-1C3D-5A82-4112-FAAFFF70DB5C}"/>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3F45CB46-0E62-4935-BBB8-C78BCAD3217E}"/>
              </a:ext>
            </a:extLst>
          </p:cNvPr>
          <p:cNvSpPr txBox="1"/>
          <p:nvPr/>
        </p:nvSpPr>
        <p:spPr>
          <a:xfrm>
            <a:off x="5512947" y="234841"/>
            <a:ext cx="11780520" cy="1854931"/>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F2AA3BFF-CB53-479B-B4B2-72E0274D9A54}"/>
              </a:ext>
            </a:extLst>
          </p:cNvPr>
          <p:cNvSpPr txBox="1"/>
          <p:nvPr/>
        </p:nvSpPr>
        <p:spPr>
          <a:xfrm>
            <a:off x="5313302" y="2670248"/>
            <a:ext cx="12179810" cy="5933676"/>
          </a:xfrm>
          <a:prstGeom prst="rect">
            <a:avLst/>
          </a:prstGeom>
        </p:spPr>
        <p:txBody>
          <a:bodyPr wrap="square" lIns="0" tIns="0" rIns="0" bIns="0" rtlCol="0" anchor="t">
            <a:spAutoFit/>
          </a:bodyPr>
          <a:lstStyle/>
          <a:p>
            <a:pPr algn="just">
              <a:lnSpc>
                <a:spcPct val="115000"/>
              </a:lnSpc>
              <a:spcAft>
                <a:spcPts val="2400"/>
              </a:spcAft>
            </a:pPr>
            <a:r>
              <a:rPr lang="hu-HU" sz="2400" b="1" spc="113" dirty="0">
                <a:solidFill>
                  <a:srgbClr val="FFFFFF"/>
                </a:solidFill>
                <a:latin typeface="Arial" panose="020B0604020202020204" pitchFamily="34" charset="0"/>
                <a:cs typeface="Arial" panose="020B0604020202020204" pitchFamily="34" charset="0"/>
              </a:rPr>
              <a:t>• Az EVIN Nonprofit Zrt. által létrehozott szakmai munkacsoport előkészítő tevékenységét követően a Képviselő-testület elfogadta Erzsébetváros új lakásrendeletét.</a:t>
            </a:r>
          </a:p>
          <a:p>
            <a:pPr algn="just">
              <a:spcAft>
                <a:spcPts val="800"/>
              </a:spcAft>
            </a:pPr>
            <a:r>
              <a:rPr lang="hu-HU" sz="2400" b="1" spc="113" dirty="0">
                <a:solidFill>
                  <a:srgbClr val="FFFFFF"/>
                </a:solidFill>
                <a:latin typeface="Arial" panose="020B0604020202020204" pitchFamily="34" charset="0"/>
                <a:cs typeface="Arial" panose="020B0604020202020204" pitchFamily="34" charset="0"/>
              </a:rPr>
              <a:t>Az új rendelet: </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korszerű és átlátható, </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hatékonyabbá teszi a lakásgazdálkodási folyamatokat,</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bővíti a bérlővédelmi intézkedések körét,</a:t>
            </a:r>
          </a:p>
          <a:p>
            <a:pPr marL="342900" indent="-342900" algn="just">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új pályázati szabályokat és formákat vezet be, </a:t>
            </a:r>
          </a:p>
          <a:p>
            <a:pPr marL="342900" indent="-342900" algn="just">
              <a:spcAft>
                <a:spcPts val="30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a bérleti díjak racionalizálásán alapul</a:t>
            </a:r>
          </a:p>
          <a:p>
            <a:pPr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 Az új lakásrendelet május 1-jén lépett hatályba, a változásokról minden bérlőnket előzetesen tájékoztattuk. A belső dokumentumok és eljárásrendek a megváltozott szabályoknak megfelelően átdolgozásra kerültek. </a:t>
            </a:r>
          </a:p>
        </p:txBody>
      </p:sp>
      <p:pic>
        <p:nvPicPr>
          <p:cNvPr id="9" name="Kép 8" descr="A képen szöveg, Betűtípus, képernyőkép, embléma látható&#10;&#10;Automatikusan generált leírás">
            <a:extLst>
              <a:ext uri="{FF2B5EF4-FFF2-40B4-BE49-F238E27FC236}">
                <a16:creationId xmlns:a16="http://schemas.microsoft.com/office/drawing/2014/main" id="{08A85778-9E8D-E31D-725B-112331AA03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CA148825-873E-364F-71D2-0D3ACC545480}"/>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EC869B3C-9A53-E69B-8AE8-C21940E538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934580FE-9409-DE2B-2700-D54F4FEFC108}"/>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4</a:t>
            </a:fld>
            <a:endParaRPr lang="en-US"/>
          </a:p>
        </p:txBody>
      </p:sp>
    </p:spTree>
    <p:extLst>
      <p:ext uri="{BB962C8B-B14F-4D97-AF65-F5344CB8AC3E}">
        <p14:creationId xmlns:p14="http://schemas.microsoft.com/office/powerpoint/2010/main" val="2074212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D11CB1A0-E6BA-4138-19FA-6FC9B528127D}"/>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D59CC996-39F0-672B-B5CA-832344604937}"/>
              </a:ext>
            </a:extLst>
          </p:cNvPr>
          <p:cNvSpPr txBox="1"/>
          <p:nvPr/>
        </p:nvSpPr>
        <p:spPr>
          <a:xfrm>
            <a:off x="5512946" y="184099"/>
            <a:ext cx="11780520" cy="1827936"/>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B457A516-FF39-7DD6-A530-574B7E849E74}"/>
              </a:ext>
            </a:extLst>
          </p:cNvPr>
          <p:cNvSpPr txBox="1"/>
          <p:nvPr/>
        </p:nvSpPr>
        <p:spPr>
          <a:xfrm>
            <a:off x="5512946" y="2117393"/>
            <a:ext cx="12179810" cy="6961649"/>
          </a:xfrm>
          <a:prstGeom prst="rect">
            <a:avLst/>
          </a:prstGeom>
        </p:spPr>
        <p:txBody>
          <a:bodyPr wrap="square" lIns="0" tIns="0" rIns="0" bIns="0" rtlCol="0" anchor="t">
            <a:spAutoFit/>
          </a:bodyPr>
          <a:lstStyle/>
          <a:p>
            <a:pPr algn="just">
              <a:lnSpc>
                <a:spcPct val="115000"/>
              </a:lnSpc>
              <a:spcAft>
                <a:spcPts val="2400"/>
              </a:spcAft>
            </a:pPr>
            <a:r>
              <a:rPr lang="hu-HU" sz="2400" b="1" spc="113" dirty="0">
                <a:solidFill>
                  <a:srgbClr val="FFFFFF"/>
                </a:solidFill>
                <a:latin typeface="Arial" panose="020B0604020202020204" pitchFamily="34" charset="0"/>
                <a:cs typeface="Arial" panose="020B0604020202020204" pitchFamily="34" charset="0"/>
              </a:rPr>
              <a:t>A Pénzügyi és Kerületfejlesztési Bizottság tagjaival együttműködésben módosítottuk a korábbi pályázati rendszerünket, lehetőséget biztosítva a pályázatok papíralapú beadására és a pályázatok hiánypótlására is, a pályázati pontrendszer is átdolgozásra került.</a:t>
            </a:r>
          </a:p>
          <a:p>
            <a:pPr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PKB ülésekre 2025. évben 135 db előterjesztést készítettünk.</a:t>
            </a:r>
          </a:p>
          <a:p>
            <a:pPr marL="342900" indent="-342900" algn="just">
              <a:lnSpc>
                <a:spcPct val="115000"/>
              </a:lnSpc>
              <a:spcAft>
                <a:spcPts val="6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66 db önkormányzati lakást adtunk bérbe és 57 db lakás visszavételére került sor.</a:t>
            </a:r>
          </a:p>
          <a:p>
            <a:pPr marL="342900" indent="-342900" algn="just">
              <a:lnSpc>
                <a:spcPct val="115000"/>
              </a:lnSpc>
              <a:spcAft>
                <a:spcPts val="6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Két lakáspályázat zárult le:</a:t>
            </a:r>
          </a:p>
          <a:p>
            <a:pPr marL="342900" indent="-342900" algn="just">
              <a:lnSpc>
                <a:spcPct val="115000"/>
              </a:lnSpc>
              <a:spcAft>
                <a:spcPts val="6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2025. I. Bérlakás pályázat – 18 db lakás.</a:t>
            </a:r>
          </a:p>
          <a:p>
            <a:pPr marL="342900" indent="-342900" algn="just">
              <a:lnSpc>
                <a:spcPct val="115000"/>
              </a:lnSpc>
              <a:spcAft>
                <a:spcPts val="24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2025. II. Bérlakás pályázat – 19 db lakás, a szerződések megkötésére 2026. januárjában került sor.</a:t>
            </a:r>
          </a:p>
          <a:p>
            <a:pPr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A fenti pályázatok mellett a PKB 15 db beköltözhető, felújított szolgálati lakás esetében hagyta jóvá a polgármesteri kijelölést.</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Méltányossági jogkörben 1 db (rendkívüli élethelyzet) lakást adtunk bérbe.</a:t>
            </a:r>
          </a:p>
        </p:txBody>
      </p:sp>
      <p:pic>
        <p:nvPicPr>
          <p:cNvPr id="9" name="Kép 8" descr="A képen szöveg, Betűtípus, képernyőkép, embléma látható&#10;&#10;Automatikusan generált leírás">
            <a:extLst>
              <a:ext uri="{FF2B5EF4-FFF2-40B4-BE49-F238E27FC236}">
                <a16:creationId xmlns:a16="http://schemas.microsoft.com/office/drawing/2014/main" id="{81362DFE-52DB-34EB-79FA-B656BF6763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89887F73-FF25-709B-C90B-5FAC91F30DC7}"/>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2EA9D283-B95D-DE25-A080-8E20AE9719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05D5644E-31A6-F56E-0E4E-B8B3707F07DF}"/>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5</a:t>
            </a:fld>
            <a:endParaRPr lang="en-US"/>
          </a:p>
        </p:txBody>
      </p:sp>
    </p:spTree>
    <p:extLst>
      <p:ext uri="{BB962C8B-B14F-4D97-AF65-F5344CB8AC3E}">
        <p14:creationId xmlns:p14="http://schemas.microsoft.com/office/powerpoint/2010/main" val="226576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D2C86D74-CDC1-C953-165D-5BCE21E29D27}"/>
            </a:ext>
          </a:extLst>
        </p:cNvPr>
        <p:cNvGrpSpPr/>
        <p:nvPr/>
      </p:nvGrpSpPr>
      <p:grpSpPr>
        <a:xfrm>
          <a:off x="0" y="0"/>
          <a:ext cx="0" cy="0"/>
          <a:chOff x="0" y="0"/>
          <a:chExt cx="0" cy="0"/>
        </a:xfrm>
      </p:grpSpPr>
      <p:sp>
        <p:nvSpPr>
          <p:cNvPr id="3" name="TextBox 3">
            <a:extLst>
              <a:ext uri="{FF2B5EF4-FFF2-40B4-BE49-F238E27FC236}">
                <a16:creationId xmlns:a16="http://schemas.microsoft.com/office/drawing/2014/main" id="{3ED8A6A5-91B3-3F88-C735-DD2F2BF9C2CF}"/>
              </a:ext>
            </a:extLst>
          </p:cNvPr>
          <p:cNvSpPr txBox="1"/>
          <p:nvPr/>
        </p:nvSpPr>
        <p:spPr>
          <a:xfrm>
            <a:off x="5469796" y="156657"/>
            <a:ext cx="11780520" cy="1827936"/>
          </a:xfrm>
          <a:prstGeom prst="rect">
            <a:avLst/>
          </a:prstGeom>
        </p:spPr>
        <p:txBody>
          <a:bodyPr wrap="square" lIns="0" tIns="0" rIns="0" bIns="0" rtlCol="0" anchor="t">
            <a:spAutoFit/>
          </a:bodyPr>
          <a:lstStyle/>
          <a:p>
            <a:pPr algn="ctr">
              <a:lnSpc>
                <a:spcPts val="8749"/>
              </a:lnSpc>
            </a:pPr>
            <a:r>
              <a:rPr lang="hu-HU" sz="4800" dirty="0">
                <a:solidFill>
                  <a:srgbClr val="FFFFFF"/>
                </a:solidFill>
                <a:latin typeface="Arial Black" panose="020B0A04020102020204" pitchFamily="34" charset="0"/>
              </a:rPr>
              <a:t>Lakásgazdálkodás</a:t>
            </a:r>
          </a:p>
          <a:p>
            <a:pPr algn="ctr">
              <a:lnSpc>
                <a:spcPts val="6000"/>
              </a:lnSpc>
            </a:pPr>
            <a:r>
              <a:rPr lang="hu-HU" sz="4000" dirty="0">
                <a:solidFill>
                  <a:srgbClr val="FFFFFF"/>
                </a:solidFill>
                <a:latin typeface="Arial Black" panose="020B0A04020102020204" pitchFamily="34" charset="0"/>
              </a:rPr>
              <a:t>2025 év</a:t>
            </a:r>
            <a:endParaRPr lang="en-US" sz="4000" dirty="0">
              <a:solidFill>
                <a:srgbClr val="FFFFFF"/>
              </a:solidFill>
              <a:latin typeface="Arial Black" panose="020B0A04020102020204" pitchFamily="34" charset="0"/>
            </a:endParaRPr>
          </a:p>
        </p:txBody>
      </p:sp>
      <p:sp>
        <p:nvSpPr>
          <p:cNvPr id="4" name="TextBox 4">
            <a:extLst>
              <a:ext uri="{FF2B5EF4-FFF2-40B4-BE49-F238E27FC236}">
                <a16:creationId xmlns:a16="http://schemas.microsoft.com/office/drawing/2014/main" id="{4E8AD1D9-3D16-F5CD-DF09-F7256F04505D}"/>
              </a:ext>
            </a:extLst>
          </p:cNvPr>
          <p:cNvSpPr txBox="1"/>
          <p:nvPr/>
        </p:nvSpPr>
        <p:spPr>
          <a:xfrm>
            <a:off x="5138637" y="2169808"/>
            <a:ext cx="12442839" cy="8084521"/>
          </a:xfrm>
          <a:prstGeom prst="rect">
            <a:avLst/>
          </a:prstGeom>
        </p:spPr>
        <p:txBody>
          <a:bodyPr wrap="square" lIns="0" tIns="0" rIns="0" bIns="0" rtlCol="0" anchor="t">
            <a:spAutoFit/>
          </a:bodyPr>
          <a:lstStyle/>
          <a:p>
            <a:pPr marL="361950" indent="-361950" algn="just">
              <a:lnSpc>
                <a:spcPct val="115000"/>
              </a:lnSpc>
              <a:spcAft>
                <a:spcPts val="800"/>
              </a:spcAft>
            </a:pPr>
            <a:r>
              <a:rPr lang="hu-HU" sz="2500" b="1" spc="113" dirty="0">
                <a:solidFill>
                  <a:srgbClr val="FFFFFF"/>
                </a:solidFill>
                <a:latin typeface="Arial" panose="020B0604020202020204" pitchFamily="34" charset="0"/>
                <a:cs typeface="Arial" panose="020B0604020202020204" pitchFamily="34" charset="0"/>
              </a:rPr>
              <a:t>• </a:t>
            </a:r>
            <a:r>
              <a:rPr lang="hu-HU" sz="2400" b="1" spc="113" dirty="0">
                <a:solidFill>
                  <a:srgbClr val="FFFFFF"/>
                </a:solidFill>
                <a:latin typeface="Arial" panose="020B0604020202020204" pitchFamily="34" charset="0"/>
                <a:cs typeface="Arial" panose="020B0604020202020204" pitchFamily="34" charset="0"/>
              </a:rPr>
              <a:t>Bérlőkijelölési joggal 2 db lakást adtunk bérbe (Ludwig Múzeum-Kortárs Művészeti Múzeum - </a:t>
            </a:r>
            <a:r>
              <a:rPr lang="hu-HU" sz="2400" b="1" spc="113" dirty="0" err="1">
                <a:solidFill>
                  <a:srgbClr val="FFFFFF"/>
                </a:solidFill>
                <a:latin typeface="Arial" panose="020B0604020202020204" pitchFamily="34" charset="0"/>
                <a:cs typeface="Arial" panose="020B0604020202020204" pitchFamily="34" charset="0"/>
              </a:rPr>
              <a:t>Damjanich</a:t>
            </a:r>
            <a:r>
              <a:rPr lang="hu-HU" sz="2400" b="1" spc="113" dirty="0">
                <a:solidFill>
                  <a:srgbClr val="FFFFFF"/>
                </a:solidFill>
                <a:latin typeface="Arial" panose="020B0604020202020204" pitchFamily="34" charset="0"/>
                <a:cs typeface="Arial" panose="020B0604020202020204" pitchFamily="34" charset="0"/>
              </a:rPr>
              <a:t> u. 32. IV. em. 7A., Honvédelmi Minisztérium - Kertész u. 35. I. em. 12.)</a:t>
            </a:r>
          </a:p>
          <a:p>
            <a:pPr marL="361950" indent="-361950" algn="just">
              <a:lnSpc>
                <a:spcPct val="115000"/>
              </a:lnSpc>
              <a:spcAft>
                <a:spcPts val="800"/>
              </a:spcAft>
            </a:pPr>
            <a:r>
              <a:rPr lang="hu-HU" sz="2400" b="1" spc="113" dirty="0">
                <a:solidFill>
                  <a:srgbClr val="FFFFFF"/>
                </a:solidFill>
                <a:latin typeface="Arial" panose="020B0604020202020204" pitchFamily="34" charset="0"/>
                <a:cs typeface="Arial" panose="020B0604020202020204" pitchFamily="34" charset="0"/>
              </a:rPr>
              <a:t>• Civil szervezetek részére 5 db lakás bérbeadására került sor ("VAN HELYED" A Közös Jövőnkért Alapítvány - Kazinczy u. 49. I. em. 16., Kis Diófa u. 6. II. em. 15.; Utcáról Lakásba! Egyesület - Kis Diófa u. 12. fszt. 2., Barát u. 9. IV. em. 11., Garay u. 50. II. em. 15/A.)</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Közfeladatok megvalósítása érdekében, önkormányzati érdekből, a Király utca 27. szám alatti épület kiürítése érdekében került sor a bérlő kihelyezésére.</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A bérbeadó kezdeményezésére másik önkormányzati lakás bérbeadására került sor a Csányi u. 8. szám alatti épület felújítása, valamint a Péterfy S. u. 43. szám alatti ingatlan épületszárnyának bontása érdekében, továbbá egy műszaki problémával érintett lakásból történő kihelyezés céljából. </a:t>
            </a:r>
          </a:p>
          <a:p>
            <a:pPr marL="342900" indent="-342900" algn="just">
              <a:lnSpc>
                <a:spcPct val="115000"/>
              </a:lnSpc>
              <a:spcAft>
                <a:spcPts val="800"/>
              </a:spcAft>
              <a:buFont typeface="Arial" panose="020B0604020202020204" pitchFamily="34" charset="0"/>
              <a:buChar char="•"/>
            </a:pPr>
            <a:r>
              <a:rPr lang="hu-HU" sz="2400" b="1" spc="113" dirty="0">
                <a:solidFill>
                  <a:srgbClr val="FFFFFF"/>
                </a:solidFill>
                <a:latin typeface="Arial" panose="020B0604020202020204" pitchFamily="34" charset="0"/>
                <a:cs typeface="Arial" panose="020B0604020202020204" pitchFamily="34" charset="0"/>
              </a:rPr>
              <a:t> A kettes társbérletben 2 db megüresedett lakrész a visszamaradt társbérlő részére önálló bérletként került bérbeadásra, a társbérletek felszámolása érdekében.</a:t>
            </a:r>
          </a:p>
          <a:p>
            <a:pPr lvl="0">
              <a:lnSpc>
                <a:spcPts val="2564"/>
              </a:lnSpc>
              <a:spcBef>
                <a:spcPct val="0"/>
              </a:spcBef>
            </a:pPr>
            <a:endParaRPr lang="hu-HU" sz="2500" b="1" spc="113" dirty="0">
              <a:solidFill>
                <a:srgbClr val="FFFFFF"/>
              </a:solidFill>
              <a:latin typeface="Arial" panose="020B0604020202020204" pitchFamily="34" charset="0"/>
              <a:cs typeface="Arial" panose="020B0604020202020204" pitchFamily="34" charset="0"/>
            </a:endParaRPr>
          </a:p>
        </p:txBody>
      </p:sp>
      <p:pic>
        <p:nvPicPr>
          <p:cNvPr id="9" name="Kép 8" descr="A képen szöveg, Betűtípus, képernyőkép, embléma látható&#10;&#10;Automatikusan generált leírás">
            <a:extLst>
              <a:ext uri="{FF2B5EF4-FFF2-40B4-BE49-F238E27FC236}">
                <a16:creationId xmlns:a16="http://schemas.microsoft.com/office/drawing/2014/main" id="{17039CFD-DBAA-8434-D388-565467D3FD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9505355"/>
            <a:ext cx="3138556" cy="757400"/>
          </a:xfrm>
          <a:prstGeom prst="rect">
            <a:avLst/>
          </a:prstGeom>
        </p:spPr>
      </p:pic>
      <p:sp>
        <p:nvSpPr>
          <p:cNvPr id="7" name="Freeform 2">
            <a:extLst>
              <a:ext uri="{FF2B5EF4-FFF2-40B4-BE49-F238E27FC236}">
                <a16:creationId xmlns:a16="http://schemas.microsoft.com/office/drawing/2014/main" id="{9C40DD18-8BAA-A3E5-B961-28B2371FD6E6}"/>
              </a:ext>
            </a:extLst>
          </p:cNvPr>
          <p:cNvSpPr/>
          <p:nvPr/>
        </p:nvSpPr>
        <p:spPr>
          <a:xfrm>
            <a:off x="-104807" y="0"/>
            <a:ext cx="4905407" cy="10262755"/>
          </a:xfrm>
          <a:custGeom>
            <a:avLst/>
            <a:gdLst/>
            <a:ahLst/>
            <a:cxnLst/>
            <a:rect l="l" t="t" r="r" b="b"/>
            <a:pathLst>
              <a:path w="12375338" h="11571890">
                <a:moveTo>
                  <a:pt x="0" y="0"/>
                </a:moveTo>
                <a:lnTo>
                  <a:pt x="12375338" y="0"/>
                </a:lnTo>
                <a:lnTo>
                  <a:pt x="12375338" y="11571890"/>
                </a:lnTo>
                <a:lnTo>
                  <a:pt x="0" y="11571890"/>
                </a:lnTo>
                <a:lnTo>
                  <a:pt x="0" y="0"/>
                </a:lnTo>
                <a:close/>
              </a:path>
            </a:pathLst>
          </a:custGeom>
          <a:blipFill>
            <a:blip r:embed="rId4">
              <a:alphaModFix amt="80000"/>
            </a:blip>
            <a:stretch>
              <a:fillRect l="-316308" t="-15592" r="-173869" b="-42910"/>
            </a:stretch>
          </a:blipFill>
        </p:spPr>
        <p:txBody>
          <a:bodyPr/>
          <a:lstStyle/>
          <a:p>
            <a:endParaRPr lang="hu-HU"/>
          </a:p>
        </p:txBody>
      </p:sp>
      <p:pic>
        <p:nvPicPr>
          <p:cNvPr id="8" name="Kép 7" descr="A képen szöveg, Betűtípus, képernyőkép, embléma látható&#10;&#10;Automatikusan generált leírás">
            <a:extLst>
              <a:ext uri="{FF2B5EF4-FFF2-40B4-BE49-F238E27FC236}">
                <a16:creationId xmlns:a16="http://schemas.microsoft.com/office/drawing/2014/main" id="{90E5833F-5CC2-AD37-C42F-61327476EC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54200" y="9184400"/>
            <a:ext cx="3138556" cy="757400"/>
          </a:xfrm>
          <a:prstGeom prst="rect">
            <a:avLst/>
          </a:prstGeom>
        </p:spPr>
      </p:pic>
      <p:sp>
        <p:nvSpPr>
          <p:cNvPr id="13" name="Dia számának helye 12">
            <a:extLst>
              <a:ext uri="{FF2B5EF4-FFF2-40B4-BE49-F238E27FC236}">
                <a16:creationId xmlns:a16="http://schemas.microsoft.com/office/drawing/2014/main" id="{3D0CB469-A552-9784-282C-3E5096DA7E2D}"/>
              </a:ext>
            </a:extLst>
          </p:cNvPr>
          <p:cNvSpPr>
            <a:spLocks noGrp="1"/>
          </p:cNvSpPr>
          <p:nvPr>
            <p:ph type="sldNum" sz="quarter" idx="12"/>
          </p:nvPr>
        </p:nvSpPr>
        <p:spPr>
          <a:xfrm>
            <a:off x="7810500" y="9505355"/>
            <a:ext cx="2133600" cy="365125"/>
          </a:xfrm>
        </p:spPr>
        <p:txBody>
          <a:bodyPr/>
          <a:lstStyle/>
          <a:p>
            <a:pPr algn="ctr"/>
            <a:fld id="{B6F15528-21DE-4FAA-801E-634DDDAF4B2B}" type="slidenum">
              <a:rPr lang="en-US" smtClean="0"/>
              <a:pPr algn="ctr"/>
              <a:t>6</a:t>
            </a:fld>
            <a:endParaRPr lang="en-US"/>
          </a:p>
        </p:txBody>
      </p:sp>
    </p:spTree>
    <p:extLst>
      <p:ext uri="{BB962C8B-B14F-4D97-AF65-F5344CB8AC3E}">
        <p14:creationId xmlns:p14="http://schemas.microsoft.com/office/powerpoint/2010/main" val="3665785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TextBox 3"/>
          <p:cNvSpPr txBox="1"/>
          <p:nvPr/>
        </p:nvSpPr>
        <p:spPr>
          <a:xfrm>
            <a:off x="990600" y="988259"/>
            <a:ext cx="16770626" cy="1246175"/>
          </a:xfrm>
          <a:prstGeom prst="rect">
            <a:avLst/>
          </a:prstGeom>
        </p:spPr>
        <p:txBody>
          <a:bodyPr wrap="square" lIns="0" tIns="0" rIns="0" bIns="0" rtlCol="0" anchor="t">
            <a:spAutoFit/>
          </a:bodyPr>
          <a:lstStyle/>
          <a:p>
            <a:pPr marL="0" marR="0" lvl="0" indent="0" algn="ctr" defTabSz="914400" rtl="0" eaLnBrk="1" fontAlgn="auto" latinLnBrk="0" hangingPunct="1">
              <a:lnSpc>
                <a:spcPts val="4800"/>
              </a:lnSpc>
              <a:spcBef>
                <a:spcPts val="0"/>
              </a:spcBef>
              <a:spcAft>
                <a:spcPts val="0"/>
              </a:spcAft>
              <a:buClrTx/>
              <a:buSzTx/>
              <a:buFontTx/>
              <a:buNone/>
              <a:tabLst/>
              <a:defRPr/>
            </a:pPr>
            <a:r>
              <a:rPr kumimoji="0" lang="hu-HU" sz="4800" b="0" i="0" u="none" strike="noStrike" kern="1200" cap="none" spc="0" normalizeH="0" baseline="0" noProof="0" dirty="0">
                <a:ln>
                  <a:noFill/>
                </a:ln>
                <a:solidFill>
                  <a:schemeClr val="tx2">
                    <a:lumMod val="75000"/>
                  </a:schemeClr>
                </a:solidFill>
                <a:effectLst/>
                <a:uLnTx/>
                <a:uFillTx/>
                <a:latin typeface="Arial Black" panose="020B0A04020102020204" pitchFamily="34" charset="0"/>
              </a:rPr>
              <a:t>Lakásállomány komfortfokozat és </a:t>
            </a:r>
          </a:p>
          <a:p>
            <a:pPr marL="0" marR="0" lvl="0" indent="0" algn="ctr" defTabSz="914400" rtl="0" eaLnBrk="1" fontAlgn="auto" latinLnBrk="0" hangingPunct="1">
              <a:lnSpc>
                <a:spcPts val="4800"/>
              </a:lnSpc>
              <a:spcBef>
                <a:spcPts val="0"/>
              </a:spcBef>
              <a:spcAft>
                <a:spcPts val="0"/>
              </a:spcAft>
              <a:buClrTx/>
              <a:buSzTx/>
              <a:buFontTx/>
              <a:buNone/>
              <a:tabLst/>
              <a:defRPr/>
            </a:pPr>
            <a:r>
              <a:rPr kumimoji="0" lang="hu-HU" sz="4800" b="0" i="0" u="none" strike="noStrike" kern="1200" cap="none" spc="0" normalizeH="0" baseline="0" noProof="0" dirty="0">
                <a:ln>
                  <a:noFill/>
                </a:ln>
                <a:solidFill>
                  <a:schemeClr val="tx2">
                    <a:lumMod val="75000"/>
                  </a:schemeClr>
                </a:solidFill>
                <a:effectLst/>
                <a:uLnTx/>
                <a:uFillTx/>
                <a:latin typeface="Arial Black" panose="020B0A04020102020204" pitchFamily="34" charset="0"/>
              </a:rPr>
              <a:t>lakásméret megoszlás szerint</a:t>
            </a:r>
            <a:endParaRPr kumimoji="0" lang="en-US" sz="4800" b="0" i="0" u="none" strike="noStrike" kern="1200" cap="none" spc="0" normalizeH="0" baseline="0" noProof="0" dirty="0">
              <a:ln>
                <a:noFill/>
              </a:ln>
              <a:solidFill>
                <a:schemeClr val="tx2">
                  <a:lumMod val="75000"/>
                </a:schemeClr>
              </a:solidFill>
              <a:effectLst/>
              <a:uLnTx/>
              <a:uFillTx/>
              <a:latin typeface="Arial Black" panose="020B0A040201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1C7CBC57-FFD3-61C8-7430-B09E515570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pic>
        <p:nvPicPr>
          <p:cNvPr id="5" name="Kép 4" descr="A képen szöveg, Betűtípus, képernyőkép, Grafika látható&#10;&#10;Automatikusan generált leírás">
            <a:extLst>
              <a:ext uri="{FF2B5EF4-FFF2-40B4-BE49-F238E27FC236}">
                <a16:creationId xmlns:a16="http://schemas.microsoft.com/office/drawing/2014/main" id="{DBC89902-3E90-0F67-4AAE-04B0BE1171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00954" y="8996170"/>
            <a:ext cx="2987046" cy="1286259"/>
          </a:xfrm>
          <a:prstGeom prst="rect">
            <a:avLst/>
          </a:prstGeom>
        </p:spPr>
      </p:pic>
      <p:graphicFrame>
        <p:nvGraphicFramePr>
          <p:cNvPr id="4" name="Táblázat 3">
            <a:extLst>
              <a:ext uri="{FF2B5EF4-FFF2-40B4-BE49-F238E27FC236}">
                <a16:creationId xmlns:a16="http://schemas.microsoft.com/office/drawing/2014/main" id="{0DCD3D17-3DB1-A406-F935-8BC2272718DF}"/>
              </a:ext>
            </a:extLst>
          </p:cNvPr>
          <p:cNvGraphicFramePr>
            <a:graphicFrameLocks noGrp="1"/>
          </p:cNvGraphicFramePr>
          <p:nvPr>
            <p:extLst>
              <p:ext uri="{D42A27DB-BD31-4B8C-83A1-F6EECF244321}">
                <p14:modId xmlns:p14="http://schemas.microsoft.com/office/powerpoint/2010/main" val="522709890"/>
              </p:ext>
            </p:extLst>
          </p:nvPr>
        </p:nvGraphicFramePr>
        <p:xfrm>
          <a:off x="1407160" y="2604598"/>
          <a:ext cx="15076203" cy="6096000"/>
        </p:xfrm>
        <a:graphic>
          <a:graphicData uri="http://schemas.openxmlformats.org/drawingml/2006/table">
            <a:tbl>
              <a:tblPr/>
              <a:tblGrid>
                <a:gridCol w="2725533">
                  <a:extLst>
                    <a:ext uri="{9D8B030D-6E8A-4147-A177-3AD203B41FA5}">
                      <a16:colId xmlns:a16="http://schemas.microsoft.com/office/drawing/2014/main" val="4142365353"/>
                    </a:ext>
                  </a:extLst>
                </a:gridCol>
                <a:gridCol w="1103971">
                  <a:extLst>
                    <a:ext uri="{9D8B030D-6E8A-4147-A177-3AD203B41FA5}">
                      <a16:colId xmlns:a16="http://schemas.microsoft.com/office/drawing/2014/main" val="3971866024"/>
                    </a:ext>
                  </a:extLst>
                </a:gridCol>
                <a:gridCol w="948724">
                  <a:extLst>
                    <a:ext uri="{9D8B030D-6E8A-4147-A177-3AD203B41FA5}">
                      <a16:colId xmlns:a16="http://schemas.microsoft.com/office/drawing/2014/main" val="701490948"/>
                    </a:ext>
                  </a:extLst>
                </a:gridCol>
                <a:gridCol w="1103971">
                  <a:extLst>
                    <a:ext uri="{9D8B030D-6E8A-4147-A177-3AD203B41FA5}">
                      <a16:colId xmlns:a16="http://schemas.microsoft.com/office/drawing/2014/main" val="1282930013"/>
                    </a:ext>
                  </a:extLst>
                </a:gridCol>
                <a:gridCol w="948724">
                  <a:extLst>
                    <a:ext uri="{9D8B030D-6E8A-4147-A177-3AD203B41FA5}">
                      <a16:colId xmlns:a16="http://schemas.microsoft.com/office/drawing/2014/main" val="4245071850"/>
                    </a:ext>
                  </a:extLst>
                </a:gridCol>
                <a:gridCol w="1103971">
                  <a:extLst>
                    <a:ext uri="{9D8B030D-6E8A-4147-A177-3AD203B41FA5}">
                      <a16:colId xmlns:a16="http://schemas.microsoft.com/office/drawing/2014/main" val="2165392484"/>
                    </a:ext>
                  </a:extLst>
                </a:gridCol>
                <a:gridCol w="952547">
                  <a:extLst>
                    <a:ext uri="{9D8B030D-6E8A-4147-A177-3AD203B41FA5}">
                      <a16:colId xmlns:a16="http://schemas.microsoft.com/office/drawing/2014/main" val="3770048299"/>
                    </a:ext>
                  </a:extLst>
                </a:gridCol>
                <a:gridCol w="1100148">
                  <a:extLst>
                    <a:ext uri="{9D8B030D-6E8A-4147-A177-3AD203B41FA5}">
                      <a16:colId xmlns:a16="http://schemas.microsoft.com/office/drawing/2014/main" val="2689466435"/>
                    </a:ext>
                  </a:extLst>
                </a:gridCol>
                <a:gridCol w="983224">
                  <a:extLst>
                    <a:ext uri="{9D8B030D-6E8A-4147-A177-3AD203B41FA5}">
                      <a16:colId xmlns:a16="http://schemas.microsoft.com/office/drawing/2014/main" val="1523930585"/>
                    </a:ext>
                  </a:extLst>
                </a:gridCol>
                <a:gridCol w="1103971">
                  <a:extLst>
                    <a:ext uri="{9D8B030D-6E8A-4147-A177-3AD203B41FA5}">
                      <a16:colId xmlns:a16="http://schemas.microsoft.com/office/drawing/2014/main" val="131156165"/>
                    </a:ext>
                  </a:extLst>
                </a:gridCol>
                <a:gridCol w="948724">
                  <a:extLst>
                    <a:ext uri="{9D8B030D-6E8A-4147-A177-3AD203B41FA5}">
                      <a16:colId xmlns:a16="http://schemas.microsoft.com/office/drawing/2014/main" val="3486080045"/>
                    </a:ext>
                  </a:extLst>
                </a:gridCol>
                <a:gridCol w="1103971">
                  <a:extLst>
                    <a:ext uri="{9D8B030D-6E8A-4147-A177-3AD203B41FA5}">
                      <a16:colId xmlns:a16="http://schemas.microsoft.com/office/drawing/2014/main" val="3650527938"/>
                    </a:ext>
                  </a:extLst>
                </a:gridCol>
                <a:gridCol w="948724">
                  <a:extLst>
                    <a:ext uri="{9D8B030D-6E8A-4147-A177-3AD203B41FA5}">
                      <a16:colId xmlns:a16="http://schemas.microsoft.com/office/drawing/2014/main" val="2611567439"/>
                    </a:ext>
                  </a:extLst>
                </a:gridCol>
              </a:tblGrid>
              <a:tr h="320000">
                <a:tc rowSpan="2">
                  <a:txBody>
                    <a:bodyPr/>
                    <a:lstStyle/>
                    <a:p>
                      <a:pPr algn="ctr" fontAlgn="ctr"/>
                      <a:r>
                        <a:rPr lang="hu-HU" sz="2000" b="1" i="0" u="none" strike="noStrike" dirty="0">
                          <a:solidFill>
                            <a:srgbClr val="000000"/>
                          </a:solidFill>
                          <a:effectLst/>
                          <a:latin typeface="Arial" panose="020B0604020202020204" pitchFamily="34" charset="0"/>
                          <a:cs typeface="Arial" panose="020B0604020202020204" pitchFamily="34" charset="0"/>
                        </a:rPr>
                        <a:t>2025. év</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összkomfortos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félkomfortos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komfortnélküli</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tcPr>
                </a:tc>
                <a:tc gridSpan="2">
                  <a:txBody>
                    <a:bodyPr/>
                    <a:lstStyle/>
                    <a:p>
                      <a:pPr algn="ctr" fontAlgn="ctr"/>
                      <a:r>
                        <a:rPr lang="hu-HU" sz="1600" b="1" i="0" u="none" strike="noStrike" dirty="0">
                          <a:solidFill>
                            <a:srgbClr val="000000"/>
                          </a:solidFill>
                          <a:effectLst/>
                          <a:latin typeface="Arial"/>
                          <a:cs typeface="Arial"/>
                        </a:rPr>
                        <a:t>szükséglakás</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Összesen</a:t>
                      </a:r>
                    </a:p>
                  </a:txBody>
                  <a:tcPr marL="9423" marR="9423" marT="94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2819262341"/>
                  </a:ext>
                </a:extLst>
              </a:tr>
              <a:tr h="320000">
                <a:tc vMerge="1">
                  <a:txBody>
                    <a:bodyPr/>
                    <a:lstStyle/>
                    <a:p>
                      <a:endParaRPr lang="hu-HU"/>
                    </a:p>
                  </a:txBody>
                  <a:tcPr/>
                </a:tc>
                <a:tc>
                  <a:txBody>
                    <a:bodyPr/>
                    <a:lstStyle/>
                    <a:p>
                      <a:pPr algn="ctr" fontAlgn="ctr"/>
                      <a:r>
                        <a:rPr lang="hu-HU" sz="1700" b="1" i="0" u="none" strike="noStrike" dirty="0">
                          <a:solidFill>
                            <a:srgbClr val="000000"/>
                          </a:solidFill>
                          <a:effectLst/>
                          <a:latin typeface="Arial"/>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panose="020B0604020202020204" pitchFamily="34" charset="0"/>
                          <a:cs typeface="Arial" panose="020B0604020202020204" pitchFamily="34" charset="0"/>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a:solidFill>
                            <a:srgbClr val="000000"/>
                          </a:solidFill>
                          <a:effectLst/>
                          <a:latin typeface="Arial"/>
                          <a:ea typeface="+mn-ea"/>
                          <a:cs typeface="Arial"/>
                        </a:rPr>
                        <a:t>db</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a:cs typeface="Arial"/>
                        </a:rPr>
                        <a:t>db</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a:solidFill>
                            <a:srgbClr val="000000"/>
                          </a:solidFill>
                          <a:effectLst/>
                          <a:latin typeface="Arial"/>
                          <a:cs typeface="Arial"/>
                        </a:rPr>
                        <a:t>%</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9200047"/>
                  </a:ext>
                </a:extLst>
              </a:tr>
              <a:tr h="320000">
                <a:tc>
                  <a:txBody>
                    <a:bodyPr/>
                    <a:lstStyle/>
                    <a:p>
                      <a:pPr algn="ctr" fontAlgn="ctr"/>
                      <a:r>
                        <a:rPr lang="hu-HU" sz="1600" b="1" i="0" u="none" strike="noStrike" dirty="0">
                          <a:solidFill>
                            <a:srgbClr val="000000"/>
                          </a:solidFill>
                          <a:effectLst/>
                          <a:latin typeface="Arial"/>
                          <a:cs typeface="Arial"/>
                        </a:rPr>
                        <a:t>piac</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278</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12,8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7639144"/>
                  </a:ext>
                </a:extLst>
              </a:tr>
              <a:tr h="320000">
                <a:tc>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költségelvű</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111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72,5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68,2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67,7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36,4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1 403</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64,8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4510625"/>
                  </a:ext>
                </a:extLst>
              </a:tr>
              <a:tr h="320000">
                <a:tc>
                  <a:txBody>
                    <a:bodyPr/>
                    <a:lstStyle/>
                    <a:p>
                      <a:pPr algn="ctr" fontAlgn="ctr"/>
                      <a:r>
                        <a:rPr lang="hu-HU" sz="1600" b="1" i="0" u="none" strike="noStrike" dirty="0">
                          <a:solidFill>
                            <a:srgbClr val="000000"/>
                          </a:solidFill>
                          <a:effectLst/>
                          <a:latin typeface="Arial" panose="020B0604020202020204" pitchFamily="34" charset="0"/>
                          <a:cs typeface="Arial" panose="020B0604020202020204" pitchFamily="34" charset="0"/>
                        </a:rPr>
                        <a:t>szociális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44</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2,0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948357"/>
                  </a:ext>
                </a:extLst>
              </a:tr>
              <a:tr h="320000">
                <a:tc>
                  <a:txBody>
                    <a:bodyPr/>
                    <a:lstStyle/>
                    <a:p>
                      <a:pPr algn="ctr" fontAlgn="ctr"/>
                      <a:r>
                        <a:rPr lang="hu-HU" sz="1600" b="1" i="0" u="none" strike="noStrike" dirty="0" err="1">
                          <a:solidFill>
                            <a:srgbClr val="000000"/>
                          </a:solidFill>
                          <a:effectLst/>
                          <a:latin typeface="Arial"/>
                          <a:cs typeface="Arial"/>
                        </a:rPr>
                        <a:t>Díjmentes+máscélú</a:t>
                      </a:r>
                      <a:r>
                        <a:rPr lang="hu-HU" sz="1600" b="1" i="0" u="none" strike="noStrike" dirty="0">
                          <a:solidFill>
                            <a:srgbClr val="000000"/>
                          </a:solidFill>
                          <a:effectLst/>
                          <a:latin typeface="Arial"/>
                          <a:cs typeface="Arial"/>
                        </a:rPr>
                        <a:t> </a:t>
                      </a:r>
                      <a:r>
                        <a:rPr lang="hu-HU" sz="1600" b="1" i="0" u="none" strike="noStrike" dirty="0" err="1">
                          <a:solidFill>
                            <a:srgbClr val="000000"/>
                          </a:solidFill>
                          <a:effectLst/>
                          <a:latin typeface="Arial"/>
                          <a:cs typeface="Arial"/>
                        </a:rPr>
                        <a:t>haszn</a:t>
                      </a:r>
                      <a:r>
                        <a:rPr lang="hu-HU" sz="1600" b="1" i="0" u="none" strike="noStrike" dirty="0">
                          <a:solidFill>
                            <a:srgbClr val="000000"/>
                          </a:solidFill>
                          <a:effectLst/>
                          <a:latin typeface="Arial"/>
                          <a:cs typeface="Arial"/>
                        </a:rPr>
                        <a:t>.</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a:cs typeface="Arial"/>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r" defTabSz="914400" rtl="0" eaLnBrk="1" fontAlgn="b" latinLnBrk="0" hangingPunct="1"/>
                      <a:r>
                        <a:rPr lang="hu-HU" sz="1600" b="1" i="0" u="none" strike="noStrike" kern="1200" dirty="0">
                          <a:solidFill>
                            <a:srgbClr val="000000"/>
                          </a:solidFill>
                          <a:effectLst/>
                          <a:latin typeface="Arial" panose="020B0604020202020204" pitchFamily="34" charset="0"/>
                          <a:ea typeface="+mn-ea"/>
                          <a:cs typeface="Arial" panose="020B06040202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14</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0,6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40606691"/>
                  </a:ext>
                </a:extLst>
              </a:tr>
              <a:tr h="320000">
                <a:tc>
                  <a:txBody>
                    <a:bodyPr/>
                    <a:lstStyle/>
                    <a:p>
                      <a:pPr algn="ctr" fontAlgn="ctr"/>
                      <a:r>
                        <a:rPr lang="hu-HU" sz="1600" b="1" i="0" u="none" strike="noStrike" dirty="0">
                          <a:solidFill>
                            <a:srgbClr val="000000"/>
                          </a:solidFill>
                          <a:effectLst/>
                          <a:latin typeface="Arial"/>
                          <a:cs typeface="Arial"/>
                        </a:rPr>
                        <a:t>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a:cs typeface="Arial"/>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13,3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r" defTabSz="914400" rtl="0" eaLnBrk="1" fontAlgn="b" latinLnBrk="0" hangingPunct="1"/>
                      <a:r>
                        <a:rPr lang="hu-HU" sz="1600" b="1" i="0" u="none" strike="noStrike" kern="1200" dirty="0">
                          <a:solidFill>
                            <a:srgbClr val="000000"/>
                          </a:solidFill>
                          <a:effectLst/>
                          <a:latin typeface="Arial" panose="020B0604020202020204" pitchFamily="34" charset="0"/>
                          <a:ea typeface="+mn-ea"/>
                          <a:cs typeface="Arial" panose="020B0604020202020204" pitchFamily="34" charset="0"/>
                        </a:rPr>
                        <a:t>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42,3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14,5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255</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11,8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8923202"/>
                  </a:ext>
                </a:extLst>
              </a:tr>
              <a:tr h="320000">
                <a:tc>
                  <a:txBody>
                    <a:bodyPr/>
                    <a:lstStyle/>
                    <a:p>
                      <a:pPr algn="ctr" fontAlgn="ctr"/>
                      <a:r>
                        <a:rPr lang="hu-HU" sz="1600" b="1" i="0" u="none" strike="noStrike">
                          <a:solidFill>
                            <a:srgbClr val="000000"/>
                          </a:solidFill>
                          <a:effectLst/>
                          <a:latin typeface="Arial"/>
                          <a:cs typeface="Arial"/>
                        </a:rPr>
                        <a:t>nem 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600" b="1" i="0" u="none" strike="noStrike" dirty="0">
                          <a:solidFill>
                            <a:srgbClr val="000000"/>
                          </a:solidFill>
                          <a:effectLst/>
                          <a:latin typeface="Arial"/>
                          <a:cs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panose="020B0604020202020204" pitchFamily="34" charset="0"/>
                          <a:cs typeface="Arial" panose="020B0604020202020204" pitchFamily="34" charset="0"/>
                        </a:rPr>
                        <a:t>19,0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panose="020B0604020202020204" pitchFamily="34" charset="0"/>
                          <a:cs typeface="Arial" panose="020B0604020202020204" pitchFamily="34" charset="0"/>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500" b="0" i="0" u="none" strike="noStrike" dirty="0">
                          <a:solidFill>
                            <a:srgbClr val="000000"/>
                          </a:solidFill>
                          <a:effectLst/>
                          <a:latin typeface="Arial"/>
                          <a:cs typeface="Arial"/>
                        </a:rPr>
                        <a:t>49,1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172</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7,9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9384017"/>
                  </a:ext>
                </a:extLst>
              </a:tr>
              <a:tr h="320000">
                <a:tc>
                  <a:txBody>
                    <a:bodyPr/>
                    <a:lstStyle/>
                    <a:p>
                      <a:pPr algn="ctr" fontAlgn="ctr"/>
                      <a:r>
                        <a:rPr lang="hu-HU" sz="1800" b="1" i="0" u="none" strike="noStrike" dirty="0">
                          <a:solidFill>
                            <a:srgbClr val="000000"/>
                          </a:solidFill>
                          <a:effectLst/>
                          <a:latin typeface="Arial"/>
                          <a:cs typeface="Arial"/>
                        </a:rPr>
                        <a:t>Összesen</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1 621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142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6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2 166</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extLst>
                  <a:ext uri="{0D108BD9-81ED-4DB2-BD59-A6C34878D82A}">
                    <a16:rowId xmlns:a16="http://schemas.microsoft.com/office/drawing/2014/main" val="2761966261"/>
                  </a:ext>
                </a:extLst>
              </a:tr>
              <a:tr h="320000">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hu-HU" sz="1600" b="0" i="0" u="none" strike="noStrike" dirty="0">
                        <a:solidFill>
                          <a:srgbClr val="000000"/>
                        </a:solidFill>
                        <a:effectLst/>
                        <a:latin typeface="Arial"/>
                        <a:cs typeface="Arial"/>
                      </a:endParaRPr>
                    </a:p>
                  </a:txBody>
                  <a:tcPr marL="9423" marR="9423" marT="942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9412588"/>
                  </a:ext>
                </a:extLst>
              </a:tr>
              <a:tr h="336000">
                <a:tc rowSpan="2">
                  <a:txBody>
                    <a:bodyPr/>
                    <a:lstStyle/>
                    <a:p>
                      <a:pPr algn="ctr" fontAlgn="ctr"/>
                      <a:r>
                        <a:rPr lang="hu-HU" sz="2000" b="1" i="0" u="none" strike="noStrike" dirty="0">
                          <a:solidFill>
                            <a:srgbClr val="000000"/>
                          </a:solidFill>
                          <a:effectLst/>
                          <a:latin typeface="Arial" panose="020B0604020202020204" pitchFamily="34" charset="0"/>
                          <a:cs typeface="Arial" panose="020B0604020202020204" pitchFamily="34" charset="0"/>
                        </a:rPr>
                        <a:t>2025. év</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hu-HU" sz="1600" b="1" i="0" u="none" strike="noStrike" dirty="0">
                          <a:solidFill>
                            <a:srgbClr val="000000"/>
                          </a:solidFill>
                          <a:effectLst/>
                          <a:latin typeface="Arial"/>
                          <a:cs typeface="Arial"/>
                        </a:rPr>
                        <a:t>összkomfortos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a:solidFill>
                            <a:srgbClr val="000000"/>
                          </a:solidFill>
                          <a:effectLst/>
                          <a:latin typeface="Arial"/>
                          <a:cs typeface="Arial"/>
                        </a:rPr>
                        <a:t>félkomfortos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komfortnélküli</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lnL w="6350"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gridSpan="2">
                  <a:txBody>
                    <a:bodyPr/>
                    <a:lstStyle/>
                    <a:p>
                      <a:pPr algn="ctr" fontAlgn="ctr"/>
                      <a:r>
                        <a:rPr lang="hu-HU" sz="1600" b="1" i="0" u="none" strike="noStrike" dirty="0">
                          <a:solidFill>
                            <a:srgbClr val="000000"/>
                          </a:solidFill>
                          <a:effectLst/>
                          <a:latin typeface="Arial"/>
                          <a:cs typeface="Arial"/>
                        </a:rPr>
                        <a:t>szükséglakás</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tc gridSpan="2">
                  <a:txBody>
                    <a:bodyPr/>
                    <a:lstStyle/>
                    <a:p>
                      <a:pPr algn="ctr" fontAlgn="ctr"/>
                      <a:r>
                        <a:rPr lang="hu-HU" sz="1600" b="1" i="0" u="none" strike="noStrike" dirty="0">
                          <a:solidFill>
                            <a:srgbClr val="000000"/>
                          </a:solidFill>
                          <a:effectLst/>
                          <a:latin typeface="Arial"/>
                          <a:cs typeface="Arial"/>
                        </a:rPr>
                        <a:t>Összesen</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hMerge="1">
                  <a:txBody>
                    <a:bodyPr/>
                    <a:lstStyle/>
                    <a:p>
                      <a:endParaRPr lang="hu-HU"/>
                    </a:p>
                  </a:txBody>
                  <a:tcPr/>
                </a:tc>
                <a:extLst>
                  <a:ext uri="{0D108BD9-81ED-4DB2-BD59-A6C34878D82A}">
                    <a16:rowId xmlns:a16="http://schemas.microsoft.com/office/drawing/2014/main" val="2182644979"/>
                  </a:ext>
                </a:extLst>
              </a:tr>
              <a:tr h="320000">
                <a:tc vMerge="1">
                  <a:txBody>
                    <a:bodyPr/>
                    <a:lstStyle/>
                    <a:p>
                      <a:endParaRPr lang="hu-HU"/>
                    </a:p>
                  </a:txBody>
                  <a:tcPr/>
                </a:tc>
                <a:tc>
                  <a:txBody>
                    <a:bodyPr/>
                    <a:lstStyle/>
                    <a:p>
                      <a:pPr algn="ctr" fontAlgn="ctr"/>
                      <a:r>
                        <a:rPr lang="hu-HU" sz="1600" b="1" i="0" u="none" strike="noStrike" dirty="0" err="1">
                          <a:solidFill>
                            <a:srgbClr val="000000"/>
                          </a:solidFill>
                          <a:effectLst/>
                          <a:latin typeface="Arial"/>
                          <a:cs typeface="Arial"/>
                        </a:rPr>
                        <a:t>Össz</a:t>
                      </a:r>
                      <a:r>
                        <a:rPr lang="hu-HU" sz="1600" b="1" i="0" u="none" strike="noStrike" dirty="0">
                          <a:solidFill>
                            <a:srgbClr val="000000"/>
                          </a:solidFill>
                          <a:effectLst/>
                          <a:latin typeface="Arial"/>
                          <a:cs typeface="Arial"/>
                        </a:rPr>
                        <a:t> m</a:t>
                      </a:r>
                      <a:r>
                        <a:rPr lang="hu-HU" sz="1600" b="1" i="0" u="none" strike="noStrike" baseline="30000" dirty="0">
                          <a:solidFill>
                            <a:srgbClr val="000000"/>
                          </a:solidFill>
                          <a:effectLst/>
                          <a:latin typeface="Arial"/>
                          <a:cs typeface="Arial"/>
                        </a:rPr>
                        <a:t>2</a:t>
                      </a:r>
                      <a:endParaRPr lang="hu-HU" sz="16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err="1">
                          <a:solidFill>
                            <a:srgbClr val="000000"/>
                          </a:solidFill>
                          <a:effectLst/>
                          <a:latin typeface="Arial"/>
                          <a:cs typeface="Arial"/>
                        </a:rPr>
                        <a:t>Össz</a:t>
                      </a:r>
                      <a:r>
                        <a:rPr lang="hu-HU" sz="1600" b="1" i="0" u="none" strike="noStrike" dirty="0">
                          <a:solidFill>
                            <a:srgbClr val="000000"/>
                          </a:solidFill>
                          <a:effectLst/>
                          <a:latin typeface="Arial"/>
                          <a:cs typeface="Arial"/>
                        </a:rPr>
                        <a:t> m</a:t>
                      </a:r>
                      <a:r>
                        <a:rPr lang="hu-HU" sz="1600" b="1" i="0" u="none" strike="noStrike" baseline="30000" dirty="0">
                          <a:solidFill>
                            <a:srgbClr val="000000"/>
                          </a:solidFill>
                          <a:effectLst/>
                          <a:latin typeface="Arial"/>
                          <a:cs typeface="Arial"/>
                        </a:rPr>
                        <a:t>2</a:t>
                      </a:r>
                      <a:endParaRPr lang="hu-HU" sz="16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1" i="0" u="none" strike="noStrike" dirty="0" err="1">
                          <a:solidFill>
                            <a:srgbClr val="000000"/>
                          </a:solidFill>
                          <a:effectLst/>
                          <a:latin typeface="Arial"/>
                          <a:cs typeface="Arial"/>
                        </a:rPr>
                        <a:t>Össz</a:t>
                      </a:r>
                      <a:r>
                        <a:rPr lang="hu-HU" sz="1600" b="1" i="0" u="none" strike="noStrike" dirty="0">
                          <a:solidFill>
                            <a:srgbClr val="000000"/>
                          </a:solidFill>
                          <a:effectLst/>
                          <a:latin typeface="Arial"/>
                          <a:cs typeface="Arial"/>
                        </a:rPr>
                        <a:t> m</a:t>
                      </a:r>
                      <a:r>
                        <a:rPr lang="hu-HU" sz="1600" b="1" i="0" u="none" strike="noStrike" baseline="30000" dirty="0">
                          <a:solidFill>
                            <a:srgbClr val="000000"/>
                          </a:solidFill>
                          <a:effectLst/>
                          <a:latin typeface="Arial"/>
                          <a:cs typeface="Arial"/>
                        </a:rPr>
                        <a:t>2</a:t>
                      </a:r>
                      <a:endParaRPr lang="hu-HU" sz="16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err="1">
                          <a:solidFill>
                            <a:srgbClr val="000000"/>
                          </a:solidFill>
                          <a:effectLst/>
                          <a:latin typeface="Arial"/>
                          <a:cs typeface="Arial"/>
                        </a:rPr>
                        <a:t>Össz</a:t>
                      </a:r>
                      <a:r>
                        <a:rPr lang="hu-HU" sz="1700" b="1" i="0" u="none" strike="noStrike" dirty="0">
                          <a:solidFill>
                            <a:srgbClr val="000000"/>
                          </a:solidFill>
                          <a:effectLst/>
                          <a:latin typeface="Arial"/>
                          <a:cs typeface="Arial"/>
                        </a:rPr>
                        <a:t> m</a:t>
                      </a:r>
                      <a:r>
                        <a:rPr lang="hu-HU" sz="1700" b="1" i="0" u="none" strike="noStrike" baseline="30000" dirty="0">
                          <a:solidFill>
                            <a:srgbClr val="000000"/>
                          </a:solidFill>
                          <a:effectLst/>
                          <a:latin typeface="Arial"/>
                          <a:cs typeface="Arial"/>
                        </a:rPr>
                        <a:t>2</a:t>
                      </a:r>
                      <a:endParaRPr lang="hu-HU" sz="17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marL="0" algn="ctr" defTabSz="914400" rtl="0" eaLnBrk="1" fontAlgn="ctr" latinLnBrk="0" hangingPunct="1"/>
                      <a:r>
                        <a:rPr lang="hu-HU" sz="1700" b="1" i="0" u="none" strike="noStrike" kern="1200" dirty="0" err="1">
                          <a:solidFill>
                            <a:srgbClr val="000000"/>
                          </a:solidFill>
                          <a:effectLst/>
                          <a:latin typeface="Arial"/>
                          <a:ea typeface="+mn-ea"/>
                          <a:cs typeface="Arial"/>
                        </a:rPr>
                        <a:t>Össz</a:t>
                      </a:r>
                      <a:r>
                        <a:rPr lang="hu-HU" sz="1700" b="1" i="0" u="none" strike="noStrike" kern="1200" dirty="0">
                          <a:solidFill>
                            <a:srgbClr val="000000"/>
                          </a:solidFill>
                          <a:effectLst/>
                          <a:latin typeface="Arial"/>
                          <a:ea typeface="+mn-ea"/>
                          <a:cs typeface="Arial"/>
                        </a:rPr>
                        <a:t>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6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1" i="0" u="none" strike="noStrike" dirty="0" err="1">
                          <a:solidFill>
                            <a:srgbClr val="000000"/>
                          </a:solidFill>
                          <a:effectLst/>
                          <a:latin typeface="Arial"/>
                          <a:cs typeface="Arial"/>
                        </a:rPr>
                        <a:t>Össz</a:t>
                      </a:r>
                      <a:r>
                        <a:rPr lang="hu-HU" sz="1700" b="1" i="0" u="none" strike="noStrike" dirty="0">
                          <a:solidFill>
                            <a:srgbClr val="000000"/>
                          </a:solidFill>
                          <a:effectLst/>
                          <a:latin typeface="Arial"/>
                          <a:cs typeface="Arial"/>
                        </a:rPr>
                        <a:t> m</a:t>
                      </a:r>
                      <a:r>
                        <a:rPr lang="hu-HU" sz="1700" b="1" i="0" u="none" strike="noStrike" baseline="30000" dirty="0">
                          <a:solidFill>
                            <a:srgbClr val="000000"/>
                          </a:solidFill>
                          <a:effectLst/>
                          <a:latin typeface="Arial"/>
                          <a:cs typeface="Arial"/>
                        </a:rPr>
                        <a:t>2</a:t>
                      </a:r>
                      <a:endParaRPr lang="hu-HU" sz="1700" b="1" i="0" u="none" strike="noStrike" dirty="0">
                        <a:solidFill>
                          <a:srgbClr val="000000"/>
                        </a:solidFill>
                        <a:effectLst/>
                        <a:latin typeface="Arial"/>
                        <a:cs typeface="Arial"/>
                      </a:endParaRPr>
                    </a:p>
                  </a:txBody>
                  <a:tcPr marL="9423" marR="9423" marT="94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hu-HU" sz="1700" b="0" i="0" u="none" strike="noStrike" dirty="0">
                          <a:solidFill>
                            <a:srgbClr val="000000"/>
                          </a:solidFill>
                          <a:effectLst/>
                          <a:latin typeface="Arial"/>
                          <a:cs typeface="Arial"/>
                        </a:rPr>
                        <a:t>Átlag m2</a:t>
                      </a:r>
                    </a:p>
                  </a:txBody>
                  <a:tcPr marL="9423" marR="9423" marT="942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2685112"/>
                  </a:ext>
                </a:extLst>
              </a:tr>
              <a:tr h="320000">
                <a:tc>
                  <a:txBody>
                    <a:bodyPr/>
                    <a:lstStyle/>
                    <a:p>
                      <a:pPr algn="ctr" fontAlgn="ctr"/>
                      <a:r>
                        <a:rPr lang="hu-HU" sz="1600" b="1" i="0" u="none" strike="noStrike">
                          <a:solidFill>
                            <a:srgbClr val="000000"/>
                          </a:solidFill>
                          <a:effectLst/>
                          <a:latin typeface="Arial"/>
                          <a:cs typeface="Arial"/>
                        </a:rPr>
                        <a:t>piaci</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panose="020B0604020202020204" pitchFamily="34" charset="0"/>
                          <a:cs typeface="Arial" panose="020B0604020202020204" pitchFamily="34" charset="0"/>
                        </a:rPr>
                        <a:t>1 216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71,5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9 708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panose="020B0604020202020204" pitchFamily="34" charset="0"/>
                          <a:cs typeface="Arial" panose="020B0604020202020204" pitchFamily="34" charset="0"/>
                        </a:rPr>
                        <a:t>499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29,4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12065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43,4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2734468"/>
                  </a:ext>
                </a:extLst>
              </a:tr>
              <a:tr h="320000">
                <a:tc>
                  <a:txBody>
                    <a:bodyPr/>
                    <a:lstStyle/>
                    <a:p>
                      <a:pPr algn="ctr" fontAlgn="ctr"/>
                      <a:r>
                        <a:rPr lang="hu-HU" sz="1600" b="1" i="0" u="none" strike="noStrike">
                          <a:solidFill>
                            <a:srgbClr val="000000"/>
                          </a:solidFill>
                          <a:effectLst/>
                          <a:latin typeface="Arial"/>
                          <a:cs typeface="Arial"/>
                        </a:rPr>
                        <a:t>költségelvű</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5 670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53 706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4 867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1 095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422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21,1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65 760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46,9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9912650"/>
                  </a:ext>
                </a:extLst>
              </a:tr>
              <a:tr h="320000">
                <a:tc>
                  <a:txBody>
                    <a:bodyPr/>
                    <a:lstStyle/>
                    <a:p>
                      <a:pPr algn="ctr" fontAlgn="ctr"/>
                      <a:r>
                        <a:rPr lang="hu-HU" sz="1600" b="1" i="0" u="none" strike="noStrike">
                          <a:solidFill>
                            <a:srgbClr val="000000"/>
                          </a:solidFill>
                          <a:effectLst/>
                          <a:latin typeface="Arial"/>
                          <a:cs typeface="Arial"/>
                        </a:rPr>
                        <a:t>szociális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317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1 645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panose="020B0604020202020204" pitchFamily="34" charset="0"/>
                          <a:cs typeface="Arial" panose="020B0604020202020204" pitchFamily="34" charset="0"/>
                        </a:rPr>
                        <a:t>212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2 202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50,0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8592903"/>
                  </a:ext>
                </a:extLst>
              </a:tr>
              <a:tr h="320000">
                <a:tc>
                  <a:txBody>
                    <a:bodyPr/>
                    <a:lstStyle/>
                    <a:p>
                      <a:pPr algn="ctr" fontAlgn="ctr"/>
                      <a:r>
                        <a:rPr lang="hu-HU" sz="1600" b="1" i="0" u="none" strike="noStrike" dirty="0" err="1">
                          <a:solidFill>
                            <a:srgbClr val="000000"/>
                          </a:solidFill>
                          <a:effectLst/>
                          <a:latin typeface="Arial"/>
                          <a:cs typeface="Arial"/>
                        </a:rPr>
                        <a:t>Díjmentes+máscélú</a:t>
                      </a:r>
                      <a:r>
                        <a:rPr lang="hu-HU" sz="1600" b="1" i="0" u="none" strike="noStrike" dirty="0">
                          <a:solidFill>
                            <a:srgbClr val="000000"/>
                          </a:solidFill>
                          <a:effectLst/>
                          <a:latin typeface="Arial"/>
                          <a:cs typeface="Arial"/>
                        </a:rPr>
                        <a:t> </a:t>
                      </a:r>
                      <a:r>
                        <a:rPr lang="hu-HU" sz="1600" b="1" i="0" u="none" strike="noStrike" dirty="0" err="1">
                          <a:solidFill>
                            <a:srgbClr val="000000"/>
                          </a:solidFill>
                          <a:effectLst/>
                          <a:latin typeface="Arial"/>
                          <a:cs typeface="Arial"/>
                        </a:rPr>
                        <a:t>haszn</a:t>
                      </a:r>
                      <a:r>
                        <a:rPr lang="hu-HU" sz="1600" b="1" i="0" u="none" strike="noStrike" dirty="0">
                          <a:solidFill>
                            <a:srgbClr val="000000"/>
                          </a:solidFill>
                          <a:effectLst/>
                          <a:latin typeface="Arial"/>
                          <a:cs typeface="Arial"/>
                        </a:rPr>
                        <a:t>. </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439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569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40,6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02187011"/>
                  </a:ext>
                </a:extLst>
              </a:tr>
              <a:tr h="320000">
                <a:tc>
                  <a:txBody>
                    <a:bodyPr/>
                    <a:lstStyle/>
                    <a:p>
                      <a:pPr algn="ctr" fontAlgn="ctr"/>
                      <a:r>
                        <a:rPr lang="hu-HU" sz="1600" b="1" i="0" u="none" strike="noStrike" dirty="0">
                          <a:solidFill>
                            <a:srgbClr val="000000"/>
                          </a:solidFill>
                          <a:effectLst/>
                          <a:latin typeface="Arial"/>
                          <a:cs typeface="Arial"/>
                        </a:rPr>
                        <a:t>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397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39,7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6 651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920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1 983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156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19,5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10 107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39,6</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1909168"/>
                  </a:ext>
                </a:extLst>
              </a:tr>
              <a:tr h="320000">
                <a:tc>
                  <a:txBody>
                    <a:bodyPr/>
                    <a:lstStyle/>
                    <a:p>
                      <a:pPr algn="ctr" fontAlgn="ctr"/>
                      <a:r>
                        <a:rPr lang="hu-HU" sz="1600" b="1" i="0" u="none" strike="noStrike">
                          <a:solidFill>
                            <a:srgbClr val="000000"/>
                          </a:solidFill>
                          <a:effectLst/>
                          <a:latin typeface="Arial"/>
                          <a:cs typeface="Arial"/>
                        </a:rPr>
                        <a:t>nem hasznosítható üres</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hu-HU" sz="1700" b="1" i="0" u="none" strike="noStrike" dirty="0">
                          <a:solidFill>
                            <a:srgbClr val="000000"/>
                          </a:solidFill>
                          <a:effectLst/>
                          <a:latin typeface="Arial"/>
                          <a:cs typeface="Arial"/>
                        </a:rPr>
                        <a:t>308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61,6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5 139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52,4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624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41,6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839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31,1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1" i="0" u="none" strike="noStrike" dirty="0">
                          <a:solidFill>
                            <a:srgbClr val="000000"/>
                          </a:solidFill>
                          <a:effectLst/>
                          <a:latin typeface="Arial"/>
                          <a:cs typeface="Arial"/>
                        </a:rPr>
                        <a:t>457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600" b="0" i="0" u="none" strike="noStrike" dirty="0">
                          <a:solidFill>
                            <a:srgbClr val="000000"/>
                          </a:solidFill>
                          <a:effectLst/>
                          <a:latin typeface="Arial"/>
                          <a:cs typeface="Arial"/>
                        </a:rPr>
                        <a:t>16,9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1" i="0" u="none" strike="noStrike" dirty="0">
                          <a:solidFill>
                            <a:srgbClr val="000000"/>
                          </a:solidFill>
                          <a:effectLst/>
                          <a:latin typeface="Arial"/>
                          <a:cs typeface="Arial"/>
                        </a:rPr>
                        <a:t>7 367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hu-HU" sz="1700" b="0" i="0" u="none" strike="noStrike" dirty="0">
                          <a:solidFill>
                            <a:srgbClr val="000000"/>
                          </a:solidFill>
                          <a:effectLst/>
                          <a:latin typeface="Arial"/>
                          <a:cs typeface="Arial"/>
                        </a:rPr>
                        <a:t>42,8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9262526"/>
                  </a:ext>
                </a:extLst>
              </a:tr>
              <a:tr h="320000">
                <a:tc>
                  <a:txBody>
                    <a:bodyPr/>
                    <a:lstStyle/>
                    <a:p>
                      <a:pPr algn="ctr" fontAlgn="ctr"/>
                      <a:r>
                        <a:rPr lang="hu-HU" sz="1800" b="1" i="0" u="none" strike="noStrike" dirty="0">
                          <a:solidFill>
                            <a:srgbClr val="000000"/>
                          </a:solidFill>
                          <a:effectLst/>
                          <a:latin typeface="Arial" panose="020B0604020202020204" pitchFamily="34" charset="0"/>
                          <a:cs typeface="Arial" panose="020B0604020202020204" pitchFamily="34" charset="0"/>
                        </a:rPr>
                        <a:t>Összesen</a:t>
                      </a:r>
                    </a:p>
                  </a:txBody>
                  <a:tcPr marL="9423" marR="9423" marT="942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8 038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52,5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77 288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47,7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panose="020B0604020202020204" pitchFamily="34" charset="0"/>
                          <a:cs typeface="Arial" panose="020B0604020202020204" pitchFamily="34" charset="0"/>
                        </a:rPr>
                        <a:t>7 122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36,5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4 587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32,3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1 035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a:cs typeface="Arial"/>
                        </a:rPr>
                        <a:t>18,8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1" i="0" u="none" strike="noStrike" dirty="0">
                          <a:solidFill>
                            <a:srgbClr val="000000"/>
                          </a:solidFill>
                          <a:effectLst/>
                          <a:latin typeface="Arial"/>
                          <a:cs typeface="Arial"/>
                        </a:rPr>
                        <a:t>98 070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tc>
                  <a:txBody>
                    <a:bodyPr/>
                    <a:lstStyle/>
                    <a:p>
                      <a:pPr algn="r" fontAlgn="b"/>
                      <a:r>
                        <a:rPr lang="hu-HU" sz="1800" b="0" i="0" u="none" strike="noStrike" dirty="0">
                          <a:solidFill>
                            <a:srgbClr val="000000"/>
                          </a:solidFill>
                          <a:effectLst/>
                          <a:latin typeface="Arial" panose="020B0604020202020204" pitchFamily="34" charset="0"/>
                          <a:cs typeface="Arial" panose="020B0604020202020204" pitchFamily="34" charset="0"/>
                        </a:rPr>
                        <a:t>45,3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EA9DB"/>
                    </a:solidFill>
                  </a:tcPr>
                </a:tc>
                <a:extLst>
                  <a:ext uri="{0D108BD9-81ED-4DB2-BD59-A6C34878D82A}">
                    <a16:rowId xmlns:a16="http://schemas.microsoft.com/office/drawing/2014/main" val="3125825711"/>
                  </a:ext>
                </a:extLst>
              </a:tr>
            </a:tbl>
          </a:graphicData>
        </a:graphic>
      </p:graphicFrame>
      <p:sp>
        <p:nvSpPr>
          <p:cNvPr id="12" name="Dia számának helye 11">
            <a:extLst>
              <a:ext uri="{FF2B5EF4-FFF2-40B4-BE49-F238E27FC236}">
                <a16:creationId xmlns:a16="http://schemas.microsoft.com/office/drawing/2014/main" id="{956C3ECE-4583-4E1D-15B6-6B3AC9794126}"/>
              </a:ext>
            </a:extLst>
          </p:cNvPr>
          <p:cNvSpPr>
            <a:spLocks noGrp="1"/>
          </p:cNvSpPr>
          <p:nvPr>
            <p:ph type="sldNum" sz="quarter" idx="12"/>
          </p:nvPr>
        </p:nvSpPr>
        <p:spPr>
          <a:xfrm>
            <a:off x="8077200" y="9456736"/>
            <a:ext cx="2133600" cy="365125"/>
          </a:xfrm>
        </p:spPr>
        <p:txBody>
          <a:bodyPr/>
          <a:lstStyle/>
          <a:p>
            <a:pPr algn="ctr"/>
            <a:fld id="{B6F15528-21DE-4FAA-801E-634DDDAF4B2B}" type="slidenum">
              <a:rPr lang="en-US" smtClean="0"/>
              <a:pPr algn="ct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extBox 2"/>
          <p:cNvSpPr txBox="1"/>
          <p:nvPr/>
        </p:nvSpPr>
        <p:spPr>
          <a:xfrm>
            <a:off x="1115683" y="685260"/>
            <a:ext cx="10668000" cy="1038426"/>
          </a:xfrm>
          <a:prstGeom prst="rect">
            <a:avLst/>
          </a:prstGeom>
        </p:spPr>
        <p:txBody>
          <a:bodyPr wrap="square" lIns="0" tIns="0" rIns="0" bIns="0" rtlCol="0" anchor="t">
            <a:spAutoFit/>
          </a:bodyPr>
          <a:lstStyle/>
          <a:p>
            <a:pPr algn="ctr">
              <a:lnSpc>
                <a:spcPts val="8880"/>
              </a:lnSpc>
            </a:pPr>
            <a:r>
              <a:rPr lang="hu-HU" sz="4800" dirty="0">
                <a:solidFill>
                  <a:srgbClr val="FFFFFF"/>
                </a:solidFill>
                <a:latin typeface="Arial Black" panose="020B0A04020102020204" pitchFamily="34" charset="0"/>
              </a:rPr>
              <a:t>Helyiséggazdálkodás</a:t>
            </a:r>
            <a:endParaRPr lang="en-US" sz="4800" dirty="0">
              <a:solidFill>
                <a:srgbClr val="FFFFFF"/>
              </a:solidFill>
              <a:latin typeface="Arial Black" panose="020B0A04020102020204" pitchFamily="34" charset="0"/>
            </a:endParaRPr>
          </a:p>
        </p:txBody>
      </p:sp>
      <p:sp>
        <p:nvSpPr>
          <p:cNvPr id="3" name="TextBox 3"/>
          <p:cNvSpPr txBox="1"/>
          <p:nvPr/>
        </p:nvSpPr>
        <p:spPr>
          <a:xfrm>
            <a:off x="707366" y="1884153"/>
            <a:ext cx="11076317" cy="7950895"/>
          </a:xfrm>
          <a:prstGeom prst="rect">
            <a:avLst/>
          </a:prstGeom>
        </p:spPr>
        <p:txBody>
          <a:bodyPr wrap="square" lIns="0" tIns="0" rIns="0" bIns="0" rtlCol="0" anchor="t">
            <a:spAutoFit/>
          </a:bodyPr>
          <a:lstStyle/>
          <a:p>
            <a:pPr algn="ctr"/>
            <a:r>
              <a:rPr lang="hu-HU" sz="4000" b="1" dirty="0">
                <a:solidFill>
                  <a:schemeClr val="bg1"/>
                </a:solidFill>
                <a:latin typeface="Arial" panose="020B0604020202020204" pitchFamily="34" charset="0"/>
                <a:ea typeface="Calibri" panose="020F0502020204030204" pitchFamily="34" charset="0"/>
                <a:cs typeface="Arial" panose="020B0604020202020204" pitchFamily="34" charset="0"/>
              </a:rPr>
              <a:t>2025. IV. negyedév</a:t>
            </a: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2025. IV. negyedévében 9 db korábban kihasználatlan, üres helyiség került bérbeadásra, ezzel együtt 1 db helyiség visszavétele történt meg.</a:t>
            </a: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lvl="0"/>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Ebben az időszakban 1 helyiségpályázat kiírására került sor, 19 db helyiség került kiírásra, 8 pályázat érkezett, 5 pályázat eredményes.</a:t>
            </a: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2025. IV. negyedévben összesen 25 db előterjesztésünk volt, ebből</a:t>
            </a:r>
          </a:p>
          <a:p>
            <a:pPr indent="357188"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  KT 1 db</a:t>
            </a:r>
          </a:p>
          <a:p>
            <a:pPr indent="357188"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  PKB 24 db</a:t>
            </a: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marL="0" lvl="0" indent="0">
              <a:lnSpc>
                <a:spcPts val="2564"/>
              </a:lnSpc>
              <a:spcBef>
                <a:spcPct val="0"/>
              </a:spcBef>
            </a:pPr>
            <a:endParaRPr lang="en-US" sz="2500" u="none" spc="113" dirty="0">
              <a:solidFill>
                <a:srgbClr val="FFFFFF"/>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AADF2E94-6F85-9AC2-ADEF-A9923D7043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57DC2F55-C06F-2852-F2B8-A0D3B82A9829}"/>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F40BC5D7-75F0-6715-DEAE-86082CB8273E}"/>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endParaRPr lang="hu-HU"/>
            </a:p>
          </p:txBody>
        </p:sp>
      </p:grpSp>
      <p:sp>
        <p:nvSpPr>
          <p:cNvPr id="13" name="Dia számának helye 12">
            <a:extLst>
              <a:ext uri="{FF2B5EF4-FFF2-40B4-BE49-F238E27FC236}">
                <a16:creationId xmlns:a16="http://schemas.microsoft.com/office/drawing/2014/main" id="{3A326DCA-4FF9-AC99-C432-8D0BF6ED4F1B}"/>
              </a:ext>
            </a:extLst>
          </p:cNvPr>
          <p:cNvSpPr>
            <a:spLocks noGrp="1"/>
          </p:cNvSpPr>
          <p:nvPr>
            <p:ph type="sldNum" sz="quarter" idx="12"/>
          </p:nvPr>
        </p:nvSpPr>
        <p:spPr>
          <a:xfrm>
            <a:off x="7696200" y="9459886"/>
            <a:ext cx="2133600" cy="365125"/>
          </a:xfrm>
        </p:spPr>
        <p:txBody>
          <a:bodyPr/>
          <a:lstStyle/>
          <a:p>
            <a:pPr algn="ctr"/>
            <a:fld id="{B6F15528-21DE-4FAA-801E-634DDDAF4B2B}" type="slidenum">
              <a:rPr lang="en-US" smtClean="0"/>
              <a:pPr algn="ctr"/>
              <a:t>8</a:t>
            </a:fld>
            <a:endParaRPr lang="en-US"/>
          </a:p>
        </p:txBody>
      </p:sp>
      <p:graphicFrame>
        <p:nvGraphicFramePr>
          <p:cNvPr id="5" name="Táblázat 4">
            <a:extLst>
              <a:ext uri="{FF2B5EF4-FFF2-40B4-BE49-F238E27FC236}">
                <a16:creationId xmlns:a16="http://schemas.microsoft.com/office/drawing/2014/main" id="{45B96FF7-567E-CC9A-C845-B83748A918FF}"/>
              </a:ext>
            </a:extLst>
          </p:cNvPr>
          <p:cNvGraphicFramePr>
            <a:graphicFrameLocks noGrp="1"/>
          </p:cNvGraphicFramePr>
          <p:nvPr>
            <p:extLst>
              <p:ext uri="{D42A27DB-BD31-4B8C-83A1-F6EECF244321}">
                <p14:modId xmlns:p14="http://schemas.microsoft.com/office/powerpoint/2010/main" val="3634440894"/>
              </p:ext>
            </p:extLst>
          </p:nvPr>
        </p:nvGraphicFramePr>
        <p:xfrm>
          <a:off x="707366" y="3844441"/>
          <a:ext cx="11226327" cy="2123440"/>
        </p:xfrm>
        <a:graphic>
          <a:graphicData uri="http://schemas.openxmlformats.org/drawingml/2006/table">
            <a:tbl>
              <a:tblPr firstRow="1" bandRow="1">
                <a:tableStyleId>{5C22544A-7EE6-4342-B048-85BDC9FD1C3A}</a:tableStyleId>
              </a:tblPr>
              <a:tblGrid>
                <a:gridCol w="1603761">
                  <a:extLst>
                    <a:ext uri="{9D8B030D-6E8A-4147-A177-3AD203B41FA5}">
                      <a16:colId xmlns:a16="http://schemas.microsoft.com/office/drawing/2014/main" val="3486506545"/>
                    </a:ext>
                  </a:extLst>
                </a:gridCol>
                <a:gridCol w="1454961">
                  <a:extLst>
                    <a:ext uri="{9D8B030D-6E8A-4147-A177-3AD203B41FA5}">
                      <a16:colId xmlns:a16="http://schemas.microsoft.com/office/drawing/2014/main" val="3279421492"/>
                    </a:ext>
                  </a:extLst>
                </a:gridCol>
                <a:gridCol w="1596326">
                  <a:extLst>
                    <a:ext uri="{9D8B030D-6E8A-4147-A177-3AD203B41FA5}">
                      <a16:colId xmlns:a16="http://schemas.microsoft.com/office/drawing/2014/main" val="272080636"/>
                    </a:ext>
                  </a:extLst>
                </a:gridCol>
                <a:gridCol w="1565328">
                  <a:extLst>
                    <a:ext uri="{9D8B030D-6E8A-4147-A177-3AD203B41FA5}">
                      <a16:colId xmlns:a16="http://schemas.microsoft.com/office/drawing/2014/main" val="2466372751"/>
                    </a:ext>
                  </a:extLst>
                </a:gridCol>
                <a:gridCol w="1689316">
                  <a:extLst>
                    <a:ext uri="{9D8B030D-6E8A-4147-A177-3AD203B41FA5}">
                      <a16:colId xmlns:a16="http://schemas.microsoft.com/office/drawing/2014/main" val="3845424799"/>
                    </a:ext>
                  </a:extLst>
                </a:gridCol>
                <a:gridCol w="1658318">
                  <a:extLst>
                    <a:ext uri="{9D8B030D-6E8A-4147-A177-3AD203B41FA5}">
                      <a16:colId xmlns:a16="http://schemas.microsoft.com/office/drawing/2014/main" val="2670897101"/>
                    </a:ext>
                  </a:extLst>
                </a:gridCol>
                <a:gridCol w="1658317">
                  <a:extLst>
                    <a:ext uri="{9D8B030D-6E8A-4147-A177-3AD203B41FA5}">
                      <a16:colId xmlns:a16="http://schemas.microsoft.com/office/drawing/2014/main" val="4105743161"/>
                    </a:ext>
                  </a:extLst>
                </a:gridCol>
              </a:tblGrid>
              <a:tr h="370840">
                <a:tc>
                  <a:txBody>
                    <a:bodyPr/>
                    <a:lstStyle/>
                    <a:p>
                      <a:pPr algn="ctr"/>
                      <a:endParaRPr lang="hu-HU" dirty="0"/>
                    </a:p>
                  </a:txBody>
                  <a:tcPr/>
                </a:tc>
                <a:tc>
                  <a:txBody>
                    <a:bodyPr/>
                    <a:lstStyle/>
                    <a:p>
                      <a:pPr algn="ctr"/>
                      <a:r>
                        <a:rPr lang="hu-HU" dirty="0"/>
                        <a:t>Utcai </a:t>
                      </a:r>
                    </a:p>
                    <a:p>
                      <a:pPr algn="ctr"/>
                      <a:r>
                        <a:rPr lang="hu-HU" dirty="0"/>
                        <a:t>földszint</a:t>
                      </a:r>
                    </a:p>
                  </a:txBody>
                  <a:tcPr/>
                </a:tc>
                <a:tc>
                  <a:txBody>
                    <a:bodyPr/>
                    <a:lstStyle/>
                    <a:p>
                      <a:pPr algn="ctr"/>
                      <a:r>
                        <a:rPr lang="hu-HU" dirty="0"/>
                        <a:t>Utcai pince</a:t>
                      </a:r>
                    </a:p>
                  </a:txBody>
                  <a:tcPr/>
                </a:tc>
                <a:tc>
                  <a:txBody>
                    <a:bodyPr/>
                    <a:lstStyle/>
                    <a:p>
                      <a:pPr algn="ctr"/>
                      <a:r>
                        <a:rPr lang="hu-HU" dirty="0"/>
                        <a:t>emelet</a:t>
                      </a:r>
                    </a:p>
                  </a:txBody>
                  <a:tcPr/>
                </a:tc>
                <a:tc>
                  <a:txBody>
                    <a:bodyPr/>
                    <a:lstStyle/>
                    <a:p>
                      <a:pPr algn="ctr"/>
                      <a:r>
                        <a:rPr lang="hu-HU" dirty="0"/>
                        <a:t>Udvari pince</a:t>
                      </a:r>
                    </a:p>
                  </a:txBody>
                  <a:tcPr/>
                </a:tc>
                <a:tc>
                  <a:txBody>
                    <a:bodyPr/>
                    <a:lstStyle/>
                    <a:p>
                      <a:pPr algn="ctr"/>
                      <a:r>
                        <a:rPr lang="hu-HU" dirty="0"/>
                        <a:t>Udvari földszint</a:t>
                      </a:r>
                    </a:p>
                  </a:txBody>
                  <a:tcPr/>
                </a:tc>
                <a:tc>
                  <a:txBody>
                    <a:bodyPr/>
                    <a:lstStyle/>
                    <a:p>
                      <a:pPr algn="ctr"/>
                      <a:r>
                        <a:rPr lang="hu-HU" dirty="0"/>
                        <a:t>Gépkocsi beálló</a:t>
                      </a:r>
                    </a:p>
                  </a:txBody>
                  <a:tcPr/>
                </a:tc>
                <a:extLst>
                  <a:ext uri="{0D108BD9-81ED-4DB2-BD59-A6C34878D82A}">
                    <a16:rowId xmlns:a16="http://schemas.microsoft.com/office/drawing/2014/main" val="93861940"/>
                  </a:ext>
                </a:extLst>
              </a:tr>
              <a:tr h="370840">
                <a:tc>
                  <a:txBody>
                    <a:bodyPr/>
                    <a:lstStyle/>
                    <a:p>
                      <a:r>
                        <a:rPr lang="hu-HU" b="1" dirty="0"/>
                        <a:t>Kiadott</a:t>
                      </a:r>
                      <a:r>
                        <a:rPr lang="hu-HU" dirty="0"/>
                        <a:t> (db)</a:t>
                      </a:r>
                    </a:p>
                  </a:txBody>
                  <a:tcPr/>
                </a:tc>
                <a:tc>
                  <a:txBody>
                    <a:bodyPr/>
                    <a:lstStyle/>
                    <a:p>
                      <a:pPr algn="ctr"/>
                      <a:r>
                        <a:rPr lang="hu-HU" dirty="0"/>
                        <a:t>5</a:t>
                      </a:r>
                    </a:p>
                  </a:txBody>
                  <a:tcPr/>
                </a:tc>
                <a:tc>
                  <a:txBody>
                    <a:bodyPr/>
                    <a:lstStyle/>
                    <a:p>
                      <a:pPr algn="ctr"/>
                      <a:r>
                        <a:rPr lang="hu-HU" dirty="0"/>
                        <a:t>1</a:t>
                      </a:r>
                    </a:p>
                  </a:txBody>
                  <a:tcPr/>
                </a:tc>
                <a:tc>
                  <a:txBody>
                    <a:bodyPr/>
                    <a:lstStyle/>
                    <a:p>
                      <a:pPr algn="ctr"/>
                      <a:r>
                        <a:rPr lang="hu-HU" dirty="0"/>
                        <a:t>0</a:t>
                      </a:r>
                    </a:p>
                  </a:txBody>
                  <a:tcPr/>
                </a:tc>
                <a:tc>
                  <a:txBody>
                    <a:bodyPr/>
                    <a:lstStyle/>
                    <a:p>
                      <a:pPr algn="ctr"/>
                      <a:r>
                        <a:rPr lang="hu-HU" dirty="0"/>
                        <a:t>2</a:t>
                      </a:r>
                    </a:p>
                  </a:txBody>
                  <a:tcPr/>
                </a:tc>
                <a:tc>
                  <a:txBody>
                    <a:bodyPr/>
                    <a:lstStyle/>
                    <a:p>
                      <a:pPr algn="ctr"/>
                      <a:r>
                        <a:rPr lang="hu-HU" dirty="0"/>
                        <a:t>0</a:t>
                      </a:r>
                    </a:p>
                  </a:txBody>
                  <a:tcPr/>
                </a:tc>
                <a:tc>
                  <a:txBody>
                    <a:bodyPr/>
                    <a:lstStyle/>
                    <a:p>
                      <a:pPr algn="ctr"/>
                      <a:r>
                        <a:rPr lang="hu-HU" dirty="0"/>
                        <a:t>1</a:t>
                      </a:r>
                    </a:p>
                  </a:txBody>
                  <a:tcPr/>
                </a:tc>
                <a:extLst>
                  <a:ext uri="{0D108BD9-81ED-4DB2-BD59-A6C34878D82A}">
                    <a16:rowId xmlns:a16="http://schemas.microsoft.com/office/drawing/2014/main" val="1571319922"/>
                  </a:ext>
                </a:extLst>
              </a:tr>
              <a:tr h="370840">
                <a:tc>
                  <a:txBody>
                    <a:bodyPr/>
                    <a:lstStyle/>
                    <a:p>
                      <a:r>
                        <a:rPr lang="hu-HU" dirty="0"/>
                        <a:t>Terület (m2)</a:t>
                      </a:r>
                    </a:p>
                  </a:txBody>
                  <a:tcPr/>
                </a:tc>
                <a:tc>
                  <a:txBody>
                    <a:bodyPr/>
                    <a:lstStyle/>
                    <a:p>
                      <a:pPr algn="ctr"/>
                      <a:r>
                        <a:rPr lang="hu-HU" dirty="0"/>
                        <a:t>116</a:t>
                      </a:r>
                    </a:p>
                  </a:txBody>
                  <a:tcPr/>
                </a:tc>
                <a:tc>
                  <a:txBody>
                    <a:bodyPr/>
                    <a:lstStyle/>
                    <a:p>
                      <a:pPr algn="ctr"/>
                      <a:r>
                        <a:rPr lang="hu-HU" dirty="0"/>
                        <a:t>169</a:t>
                      </a:r>
                    </a:p>
                  </a:txBody>
                  <a:tcPr/>
                </a:tc>
                <a:tc>
                  <a:txBody>
                    <a:bodyPr/>
                    <a:lstStyle/>
                    <a:p>
                      <a:pPr algn="ctr"/>
                      <a:r>
                        <a:rPr lang="hu-HU" dirty="0"/>
                        <a:t>0</a:t>
                      </a:r>
                    </a:p>
                  </a:txBody>
                  <a:tcPr/>
                </a:tc>
                <a:tc>
                  <a:txBody>
                    <a:bodyPr/>
                    <a:lstStyle/>
                    <a:p>
                      <a:pPr algn="ctr"/>
                      <a:r>
                        <a:rPr lang="hu-HU" dirty="0"/>
                        <a:t>205</a:t>
                      </a:r>
                    </a:p>
                  </a:txBody>
                  <a:tcPr/>
                </a:tc>
                <a:tc>
                  <a:txBody>
                    <a:bodyPr/>
                    <a:lstStyle/>
                    <a:p>
                      <a:pPr algn="ctr"/>
                      <a:r>
                        <a:rPr lang="hu-HU" dirty="0"/>
                        <a:t>0</a:t>
                      </a:r>
                    </a:p>
                  </a:txBody>
                  <a:tcPr/>
                </a:tc>
                <a:tc>
                  <a:txBody>
                    <a:bodyPr/>
                    <a:lstStyle/>
                    <a:p>
                      <a:pPr algn="ctr"/>
                      <a:r>
                        <a:rPr lang="hu-HU" dirty="0"/>
                        <a:t>12</a:t>
                      </a:r>
                    </a:p>
                  </a:txBody>
                  <a:tcPr/>
                </a:tc>
                <a:extLst>
                  <a:ext uri="{0D108BD9-81ED-4DB2-BD59-A6C34878D82A}">
                    <a16:rowId xmlns:a16="http://schemas.microsoft.com/office/drawing/2014/main" val="1796920362"/>
                  </a:ext>
                </a:extLst>
              </a:tr>
              <a:tr h="370840">
                <a:tc>
                  <a:txBody>
                    <a:bodyPr/>
                    <a:lstStyle/>
                    <a:p>
                      <a:r>
                        <a:rPr lang="hu-HU" dirty="0"/>
                        <a:t>Visszavett (db)</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1</a:t>
                      </a:r>
                    </a:p>
                  </a:txBody>
                  <a:tcPr/>
                </a:tc>
                <a:extLst>
                  <a:ext uri="{0D108BD9-81ED-4DB2-BD59-A6C34878D82A}">
                    <a16:rowId xmlns:a16="http://schemas.microsoft.com/office/drawing/2014/main" val="1525212696"/>
                  </a:ext>
                </a:extLst>
              </a:tr>
              <a:tr h="370840">
                <a:tc>
                  <a:txBody>
                    <a:bodyPr/>
                    <a:lstStyle/>
                    <a:p>
                      <a:r>
                        <a:rPr lang="hu-HU" dirty="0"/>
                        <a:t>Terület (m2)</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0</a:t>
                      </a:r>
                    </a:p>
                  </a:txBody>
                  <a:tcPr/>
                </a:tc>
                <a:tc>
                  <a:txBody>
                    <a:bodyPr/>
                    <a:lstStyle/>
                    <a:p>
                      <a:pPr algn="ctr"/>
                      <a:r>
                        <a:rPr lang="hu-HU" dirty="0"/>
                        <a:t>12</a:t>
                      </a:r>
                    </a:p>
                  </a:txBody>
                  <a:tcPr/>
                </a:tc>
                <a:extLst>
                  <a:ext uri="{0D108BD9-81ED-4DB2-BD59-A6C34878D82A}">
                    <a16:rowId xmlns:a16="http://schemas.microsoft.com/office/drawing/2014/main" val="2781181559"/>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11A648C8-C37E-F6D2-9BE6-3CA8FA9D6611}"/>
            </a:ext>
          </a:extLst>
        </p:cNvPr>
        <p:cNvGrpSpPr/>
        <p:nvPr/>
      </p:nvGrpSpPr>
      <p:grpSpPr>
        <a:xfrm>
          <a:off x="0" y="0"/>
          <a:ext cx="0" cy="0"/>
          <a:chOff x="0" y="0"/>
          <a:chExt cx="0" cy="0"/>
        </a:xfrm>
      </p:grpSpPr>
      <p:sp>
        <p:nvSpPr>
          <p:cNvPr id="2" name="TextBox 2">
            <a:extLst>
              <a:ext uri="{FF2B5EF4-FFF2-40B4-BE49-F238E27FC236}">
                <a16:creationId xmlns:a16="http://schemas.microsoft.com/office/drawing/2014/main" id="{75874607-0734-CD2A-CBF1-BB1F92C49A71}"/>
              </a:ext>
            </a:extLst>
          </p:cNvPr>
          <p:cNvSpPr txBox="1"/>
          <p:nvPr/>
        </p:nvSpPr>
        <p:spPr>
          <a:xfrm>
            <a:off x="1115683" y="685260"/>
            <a:ext cx="10668000" cy="1038426"/>
          </a:xfrm>
          <a:prstGeom prst="rect">
            <a:avLst/>
          </a:prstGeom>
        </p:spPr>
        <p:txBody>
          <a:bodyPr wrap="square" lIns="0" tIns="0" rIns="0" bIns="0" rtlCol="0" anchor="t">
            <a:spAutoFit/>
          </a:bodyPr>
          <a:lstStyle/>
          <a:p>
            <a:pPr algn="ctr">
              <a:lnSpc>
                <a:spcPts val="8880"/>
              </a:lnSpc>
            </a:pPr>
            <a:r>
              <a:rPr lang="hu-HU" sz="4800" dirty="0">
                <a:solidFill>
                  <a:srgbClr val="FFFFFF"/>
                </a:solidFill>
                <a:latin typeface="Arial Black" panose="020B0A04020102020204" pitchFamily="34" charset="0"/>
              </a:rPr>
              <a:t>Helyiséggazdálkodás</a:t>
            </a:r>
            <a:endParaRPr lang="en-US" sz="4800" dirty="0">
              <a:solidFill>
                <a:srgbClr val="FFFFFF"/>
              </a:solidFill>
              <a:latin typeface="Arial Black" panose="020B0A04020102020204" pitchFamily="34" charset="0"/>
            </a:endParaRPr>
          </a:p>
        </p:txBody>
      </p:sp>
      <p:sp>
        <p:nvSpPr>
          <p:cNvPr id="3" name="TextBox 3">
            <a:extLst>
              <a:ext uri="{FF2B5EF4-FFF2-40B4-BE49-F238E27FC236}">
                <a16:creationId xmlns:a16="http://schemas.microsoft.com/office/drawing/2014/main" id="{103288A8-6F23-985F-2367-C7DF69A6E6BC}"/>
              </a:ext>
            </a:extLst>
          </p:cNvPr>
          <p:cNvSpPr txBox="1"/>
          <p:nvPr/>
        </p:nvSpPr>
        <p:spPr>
          <a:xfrm>
            <a:off x="707366" y="1884153"/>
            <a:ext cx="11076317" cy="7750840"/>
          </a:xfrm>
          <a:prstGeom prst="rect">
            <a:avLst/>
          </a:prstGeom>
        </p:spPr>
        <p:txBody>
          <a:bodyPr wrap="square" lIns="0" tIns="0" rIns="0" bIns="0" rtlCol="0" anchor="t">
            <a:spAutoFit/>
          </a:bodyPr>
          <a:lstStyle/>
          <a:p>
            <a:pPr algn="ctr"/>
            <a:r>
              <a:rPr lang="hu-HU" sz="4000" b="1" dirty="0">
                <a:solidFill>
                  <a:schemeClr val="bg1"/>
                </a:solidFill>
                <a:latin typeface="Arial" panose="020B0604020202020204" pitchFamily="34" charset="0"/>
                <a:ea typeface="Calibri" panose="020F0502020204030204" pitchFamily="34" charset="0"/>
                <a:cs typeface="Arial" panose="020B0604020202020204" pitchFamily="34" charset="0"/>
              </a:rPr>
              <a:t>2025. évben:</a:t>
            </a:r>
          </a:p>
          <a:p>
            <a:pPr algn="just"/>
            <a:endPar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Az EVIN Nonprofit Zrt. által létrehozott szakmai munkacsoport előkészítő tevékenységét követően 2025. február 19-én a Képviselő-testület elfogadta Erzsébetváros új helyiségrendeletét. </a:t>
            </a:r>
          </a:p>
          <a:p>
            <a:pPr algn="just"/>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Az új rendelet:</a:t>
            </a:r>
          </a:p>
          <a:p>
            <a:pPr algn="just"/>
            <a:endParaRPr lang="hu-HU" sz="10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korszerű, átlátható és kiszámítható, </a:t>
            </a:r>
          </a:p>
          <a:p>
            <a:pPr marL="342900" indent="-342900" algn="just">
              <a:buFont typeface="Arial" panose="020B0604020202020204" pitchFamily="34" charset="0"/>
              <a:buChar char="•"/>
            </a:pPr>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hatékonyabbá teszi a helyiséggazdálkodási folyamatokat</a:t>
            </a:r>
          </a:p>
          <a:p>
            <a:pPr marL="342900" indent="-342900" algn="just">
              <a:buFont typeface="Arial" panose="020B0604020202020204" pitchFamily="34" charset="0"/>
              <a:buChar char="•"/>
            </a:pPr>
            <a:r>
              <a:rPr lang="hu-HU" sz="2500" b="1" dirty="0">
                <a:solidFill>
                  <a:schemeClr val="bg1"/>
                </a:solidFill>
                <a:latin typeface="Arial" panose="020B0604020202020204" pitchFamily="34" charset="0"/>
                <a:ea typeface="Calibri" panose="020F0502020204030204" pitchFamily="34" charset="0"/>
                <a:cs typeface="Arial" panose="020B0604020202020204" pitchFamily="34" charset="0"/>
              </a:rPr>
              <a:t>erősíti a bérlők invesztíciós szándékát</a:t>
            </a:r>
          </a:p>
          <a:p>
            <a:pPr lvl="0"/>
            <a:endParaRPr lang="hu-HU" sz="16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rendeletalkotással párhuzamosan előkészítettük a rendelettel összhangban lévő és az Önkormányzat célkitűzéseihez igazodó új helyiséggazdálkodási irányelvek kidolgozását.</a:t>
            </a:r>
          </a:p>
          <a:p>
            <a:pPr algn="just"/>
            <a:endPar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endParaRPr>
          </a:p>
          <a:p>
            <a:pPr algn="just"/>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Az új szabályozás az alábbi célkitűzések mentén került megalkotásra:</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hasznosítási irányelvek újragondolása, </a:t>
            </a:r>
          </a:p>
          <a:p>
            <a:pPr marL="342900" lvl="0" indent="-342900" algn="just">
              <a:buFont typeface="Arial" panose="020B0604020202020204" pitchFamily="34" charset="0"/>
              <a:buChar char="•"/>
            </a:pPr>
            <a:r>
              <a:rPr lang="hu-HU" sz="2500" b="1" kern="0" dirty="0">
                <a:solidFill>
                  <a:schemeClr val="bg1"/>
                </a:solidFill>
                <a:latin typeface="Arial" panose="020B0604020202020204" pitchFamily="34" charset="0"/>
                <a:ea typeface="Verdana" panose="020B0604030504040204" pitchFamily="34" charset="0"/>
                <a:cs typeface="Arial" panose="020B0604020202020204" pitchFamily="34" charset="0"/>
              </a:rPr>
              <a:t>a támogatott és nem támogatott bérlői profilok és tevékenységek meghatározása,</a:t>
            </a:r>
          </a:p>
          <a:p>
            <a:pPr marL="0" lvl="0" indent="0">
              <a:lnSpc>
                <a:spcPts val="2564"/>
              </a:lnSpc>
              <a:spcBef>
                <a:spcPct val="0"/>
              </a:spcBef>
            </a:pPr>
            <a:endParaRPr lang="en-US" sz="2500" u="none" spc="113" dirty="0">
              <a:solidFill>
                <a:srgbClr val="FFFFFF"/>
              </a:solidFill>
              <a:latin typeface="Arial" panose="020B0604020202020204" pitchFamily="34" charset="0"/>
              <a:cs typeface="Arial" panose="020B0604020202020204" pitchFamily="34" charset="0"/>
            </a:endParaRPr>
          </a:p>
        </p:txBody>
      </p:sp>
      <p:pic>
        <p:nvPicPr>
          <p:cNvPr id="6" name="Kép 5" descr="A képen szöveg, Betűtípus, képernyőkép, embléma látható&#10;&#10;Automatikusan generált leírás">
            <a:extLst>
              <a:ext uri="{FF2B5EF4-FFF2-40B4-BE49-F238E27FC236}">
                <a16:creationId xmlns:a16="http://schemas.microsoft.com/office/drawing/2014/main" id="{55B790E5-E4D5-C31F-87D8-E79C7204A6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07" y="9263749"/>
            <a:ext cx="3138556" cy="757400"/>
          </a:xfrm>
          <a:prstGeom prst="rect">
            <a:avLst/>
          </a:prstGeom>
        </p:spPr>
      </p:pic>
      <p:grpSp>
        <p:nvGrpSpPr>
          <p:cNvPr id="7" name="Group 4">
            <a:extLst>
              <a:ext uri="{FF2B5EF4-FFF2-40B4-BE49-F238E27FC236}">
                <a16:creationId xmlns:a16="http://schemas.microsoft.com/office/drawing/2014/main" id="{97EA44B9-10DE-A4F3-005D-1CE0C63A6F57}"/>
              </a:ext>
            </a:extLst>
          </p:cNvPr>
          <p:cNvGrpSpPr>
            <a:grpSpLocks noChangeAspect="1"/>
          </p:cNvGrpSpPr>
          <p:nvPr/>
        </p:nvGrpSpPr>
        <p:grpSpPr>
          <a:xfrm>
            <a:off x="12268200" y="1028700"/>
            <a:ext cx="5486400" cy="8229600"/>
            <a:chOff x="0" y="0"/>
            <a:chExt cx="6350000" cy="9525000"/>
          </a:xfrm>
        </p:grpSpPr>
        <p:sp>
          <p:nvSpPr>
            <p:cNvPr id="8" name="Freeform 5">
              <a:extLst>
                <a:ext uri="{FF2B5EF4-FFF2-40B4-BE49-F238E27FC236}">
                  <a16:creationId xmlns:a16="http://schemas.microsoft.com/office/drawing/2014/main" id="{E3B5E9CD-AD24-2C36-DBAE-A5EC083713D3}"/>
                </a:ext>
              </a:extLst>
            </p:cNvPr>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3">
                <a:alphaModFix amt="80000"/>
              </a:blip>
              <a:stretch>
                <a:fillRect l="-62500" r="-62500"/>
              </a:stretch>
            </a:blipFill>
          </p:spPr>
          <p:txBody>
            <a:bodyPr/>
            <a:lstStyle/>
            <a:p>
              <a:endParaRPr lang="hu-HU"/>
            </a:p>
          </p:txBody>
        </p:sp>
      </p:grpSp>
      <p:sp>
        <p:nvSpPr>
          <p:cNvPr id="13" name="Dia számának helye 12">
            <a:extLst>
              <a:ext uri="{FF2B5EF4-FFF2-40B4-BE49-F238E27FC236}">
                <a16:creationId xmlns:a16="http://schemas.microsoft.com/office/drawing/2014/main" id="{A0A53D4E-3B79-8F71-A06C-4624B6A0B6ED}"/>
              </a:ext>
            </a:extLst>
          </p:cNvPr>
          <p:cNvSpPr>
            <a:spLocks noGrp="1"/>
          </p:cNvSpPr>
          <p:nvPr>
            <p:ph type="sldNum" sz="quarter" idx="12"/>
          </p:nvPr>
        </p:nvSpPr>
        <p:spPr>
          <a:xfrm>
            <a:off x="7696200" y="9459886"/>
            <a:ext cx="2133600" cy="365125"/>
          </a:xfrm>
        </p:spPr>
        <p:txBody>
          <a:bodyPr/>
          <a:lstStyle/>
          <a:p>
            <a:pPr algn="ctr"/>
            <a:fld id="{B6F15528-21DE-4FAA-801E-634DDDAF4B2B}" type="slidenum">
              <a:rPr lang="en-US" smtClean="0"/>
              <a:pPr algn="ctr"/>
              <a:t>9</a:t>
            </a:fld>
            <a:endParaRPr lang="en-US"/>
          </a:p>
        </p:txBody>
      </p:sp>
    </p:spTree>
    <p:extLst>
      <p:ext uri="{BB962C8B-B14F-4D97-AF65-F5344CB8AC3E}">
        <p14:creationId xmlns:p14="http://schemas.microsoft.com/office/powerpoint/2010/main" val="20704473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5020</TotalTime>
  <Words>3887</Words>
  <Application>Microsoft Office PowerPoint</Application>
  <PresentationFormat>Egyéni</PresentationFormat>
  <Paragraphs>1056</Paragraphs>
  <Slides>26</Slides>
  <Notes>5</Notes>
  <HiddenSlides>0</HiddenSlides>
  <MMClips>0</MMClips>
  <ScaleCrop>false</ScaleCrop>
  <HeadingPairs>
    <vt:vector size="6" baseType="variant">
      <vt:variant>
        <vt:lpstr>Használt betűtípusok</vt:lpstr>
      </vt:variant>
      <vt:variant>
        <vt:i4>5</vt:i4>
      </vt:variant>
      <vt:variant>
        <vt:lpstr>Téma</vt:lpstr>
      </vt:variant>
      <vt:variant>
        <vt:i4>2</vt:i4>
      </vt:variant>
      <vt:variant>
        <vt:lpstr>Diacímek</vt:lpstr>
      </vt:variant>
      <vt:variant>
        <vt:i4>26</vt:i4>
      </vt:variant>
    </vt:vector>
  </HeadingPairs>
  <TitlesOfParts>
    <vt:vector size="33" baseType="lpstr">
      <vt:lpstr>Calibri</vt:lpstr>
      <vt:lpstr>Arial Black</vt:lpstr>
      <vt:lpstr>Arial</vt:lpstr>
      <vt:lpstr>Aptos</vt:lpstr>
      <vt:lpstr>Symbol</vt:lpstr>
      <vt:lpstr>Office Theme</vt:lpstr>
      <vt:lpstr>1_Office Theme</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Kimmel Anna</dc:creator>
  <cp:lastModifiedBy>Kalmár Attila</cp:lastModifiedBy>
  <cp:revision>107</cp:revision>
  <cp:lastPrinted>2026-03-18T12:25:47Z</cp:lastPrinted>
  <dcterms:created xsi:type="dcterms:W3CDTF">2006-08-16T00:00:00Z</dcterms:created>
  <dcterms:modified xsi:type="dcterms:W3CDTF">2026-04-23T10:30:47Z</dcterms:modified>
  <dc:identifier>DAFwNQ6k1sg</dc:identifier>
</cp:coreProperties>
</file>